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357" r:id="rId5"/>
    <p:sldId id="358" r:id="rId6"/>
    <p:sldId id="359" r:id="rId7"/>
    <p:sldId id="408" r:id="rId8"/>
    <p:sldId id="381" r:id="rId9"/>
    <p:sldId id="382" r:id="rId10"/>
    <p:sldId id="409" r:id="rId11"/>
    <p:sldId id="410" r:id="rId12"/>
    <p:sldId id="411" r:id="rId13"/>
    <p:sldId id="412" r:id="rId14"/>
    <p:sldId id="413" r:id="rId15"/>
    <p:sldId id="383" r:id="rId16"/>
    <p:sldId id="384" r:id="rId17"/>
    <p:sldId id="385" r:id="rId18"/>
    <p:sldId id="386" r:id="rId19"/>
    <p:sldId id="403" r:id="rId20"/>
    <p:sldId id="387" r:id="rId21"/>
    <p:sldId id="388" r:id="rId22"/>
    <p:sldId id="415" r:id="rId23"/>
    <p:sldId id="389" r:id="rId24"/>
    <p:sldId id="390" r:id="rId25"/>
    <p:sldId id="414" r:id="rId26"/>
    <p:sldId id="417" r:id="rId27"/>
    <p:sldId id="352" r:id="rId28"/>
    <p:sldId id="362" r:id="rId29"/>
    <p:sldId id="363" r:id="rId30"/>
    <p:sldId id="364" r:id="rId31"/>
    <p:sldId id="365" r:id="rId32"/>
    <p:sldId id="391" r:id="rId33"/>
    <p:sldId id="393" r:id="rId34"/>
    <p:sldId id="419" r:id="rId35"/>
    <p:sldId id="418" r:id="rId36"/>
    <p:sldId id="371" r:id="rId3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F0C"/>
    <a:srgbClr val="B43232"/>
    <a:srgbClr val="800000"/>
    <a:srgbClr val="A5190A"/>
    <a:srgbClr val="A82A08"/>
    <a:srgbClr val="920000"/>
    <a:srgbClr val="BD0703"/>
    <a:srgbClr val="8F0902"/>
    <a:srgbClr val="CC3300"/>
    <a:srgbClr val="CF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09" autoAdjust="0"/>
  </p:normalViewPr>
  <p:slideViewPr>
    <p:cSldViewPr snapToObjects="1" showGuides="1">
      <p:cViewPr varScale="1">
        <p:scale>
          <a:sx n="70" d="100"/>
          <a:sy n="70" d="100"/>
        </p:scale>
        <p:origin x="702" y="-240"/>
      </p:cViewPr>
      <p:guideLst>
        <p:guide orient="horz" pos="224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5117D-6AD9-423E-B75E-873E6C7CEC87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AA9A7-482B-4842-85D0-AF9308328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1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A9A7-482B-4842-85D0-AF9308328B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2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</a:defRPr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3"/>
            <a:ext cx="10515600" cy="58118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3513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9"/>
            <a:ext cx="5181600" cy="43513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7022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723" y="1567355"/>
            <a:ext cx="4701840" cy="71009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1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723" y="2338392"/>
            <a:ext cx="4701840" cy="3785963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89617" y="1567355"/>
            <a:ext cx="4701843" cy="710093"/>
          </a:xfrm>
        </p:spPr>
        <p:txBody>
          <a:bodyPr vert="horz" lIns="91436" tIns="45719" rIns="91436" bIns="45719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9617" y="2357460"/>
            <a:ext cx="4701843" cy="3766891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260851" cy="1600200"/>
          </a:xfrm>
        </p:spPr>
        <p:txBody>
          <a:bodyPr anchor="t" anchorCtr="0">
            <a:normAutofit/>
          </a:bodyPr>
          <a:lstStyle>
            <a:lvl1pPr>
              <a:defRPr sz="39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84802" y="457204"/>
            <a:ext cx="5970588" cy="54038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3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 marL="2286000" indent="0">
              <a:buNone/>
              <a:defRPr sz="2100"/>
            </a:lvl6pPr>
            <a:lvl7pPr marL="2743200" indent="0">
              <a:buNone/>
              <a:defRPr sz="2100"/>
            </a:lvl7pPr>
            <a:lvl8pPr marL="3200400" indent="0">
              <a:buNone/>
              <a:defRPr sz="2100"/>
            </a:lvl8pPr>
            <a:lvl9pPr marL="365760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60851" cy="38115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3"/>
            <a:ext cx="2628900" cy="5811840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3"/>
            <a:ext cx="7734300" cy="5811840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9"/>
            <a:ext cx="10515600" cy="4351335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60"/>
            <a:ext cx="27432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60"/>
            <a:ext cx="41148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60"/>
            <a:ext cx="27432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3.jpeg"/><Relationship Id="rId7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&#28151;&#21512;&#21160;&#21147;&#25511;&#21046;.pdf" TargetMode="Externa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000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3875405"/>
            <a:ext cx="1562100" cy="1447800"/>
          </a:xfrm>
          <a:prstGeom prst="rect">
            <a:avLst/>
          </a:prstGeom>
        </p:spPr>
      </p:pic>
      <p:pic>
        <p:nvPicPr>
          <p:cNvPr id="22" name="图片 2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05" y="3947160"/>
            <a:ext cx="1562100" cy="1447800"/>
          </a:xfrm>
          <a:prstGeom prst="rect">
            <a:avLst/>
          </a:prstGeom>
        </p:spPr>
      </p:pic>
      <p:pic>
        <p:nvPicPr>
          <p:cNvPr id="25" name="图片 24" descr="00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" y="3173730"/>
            <a:ext cx="1562100" cy="1447800"/>
          </a:xfrm>
          <a:prstGeom prst="rect">
            <a:avLst/>
          </a:prstGeom>
        </p:spPr>
      </p:pic>
      <p:pic>
        <p:nvPicPr>
          <p:cNvPr id="26" name="图片 25" descr="0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10" y="1569085"/>
            <a:ext cx="1562100" cy="1447800"/>
          </a:xfrm>
          <a:prstGeom prst="rect">
            <a:avLst/>
          </a:prstGeom>
        </p:spPr>
      </p:pic>
      <p:pic>
        <p:nvPicPr>
          <p:cNvPr id="24" name="图片 23" descr="00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410" y="3173730"/>
            <a:ext cx="1562100" cy="1447800"/>
          </a:xfrm>
          <a:prstGeom prst="rect">
            <a:avLst/>
          </a:prstGeom>
        </p:spPr>
      </p:pic>
      <p:pic>
        <p:nvPicPr>
          <p:cNvPr id="21" name="图片 20" descr="office6\wpsassist\cache\A000220150318K80PPIC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415" y="4853940"/>
            <a:ext cx="1376045" cy="15214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7830" y="1450975"/>
            <a:ext cx="4866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学习任务五</a:t>
            </a:r>
            <a:endParaRPr lang="en-US" altLang="zh-CN" sz="2800" b="1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  <a:p>
            <a:pPr lvl="0"/>
            <a:r>
              <a:rPr lang="zh-CN" altLang="en-US" sz="2800" b="1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丰田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卡罗拉双擎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  <a:p>
            <a:pPr lvl="0"/>
            <a:r>
              <a:rPr lang="zh-CN" altLang="en-US" sz="2800" b="1" dirty="0" smtClean="0">
                <a:solidFill>
                  <a:srgbClr val="80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动力电池故障检修</a:t>
            </a:r>
            <a:endParaRPr lang="en-US" altLang="zh-CN" sz="2800" b="1" dirty="0" smtClean="0">
              <a:solidFill>
                <a:srgbClr val="80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pic>
        <p:nvPicPr>
          <p:cNvPr id="8" name="图片 7" descr="asaaa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641" y="306598"/>
            <a:ext cx="2353768" cy="452862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-17145" y="412750"/>
            <a:ext cx="324485" cy="299085"/>
          </a:xfrm>
          <a:prstGeom prst="triangle">
            <a:avLst/>
          </a:prstGeom>
          <a:solidFill>
            <a:srgbClr val="8F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234180" y="2294890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1576705" y="2366645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272415" y="4758690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497955" y="2872105"/>
            <a:ext cx="5278755" cy="0"/>
          </a:xfrm>
          <a:prstGeom prst="line">
            <a:avLst/>
          </a:prstGeom>
          <a:ln w="28575" cmpd="sng">
            <a:solidFill>
              <a:srgbClr val="BD070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rcRect l="20642" r="64026"/>
          <a:stretch>
            <a:fillRect/>
          </a:stretch>
        </p:blipFill>
        <p:spPr>
          <a:xfrm>
            <a:off x="8994775" y="5198745"/>
            <a:ext cx="605790" cy="11766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90100" y="5351145"/>
            <a:ext cx="1871980" cy="401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主讲人：黄显祥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761855" y="5902325"/>
            <a:ext cx="21339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b="1" dirty="0" smtClean="0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：技术培训组</a:t>
            </a:r>
            <a:endParaRPr lang="zh-CN" altLang="en-US" b="1" dirty="0">
              <a:solidFill>
                <a:srgbClr val="92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4445" y="6794500"/>
            <a:ext cx="12185015" cy="76200"/>
          </a:xfrm>
          <a:prstGeom prst="rect">
            <a:avLst/>
          </a:prstGeom>
          <a:solidFill>
            <a:srgbClr val="8F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240" y="333057"/>
            <a:ext cx="1793626" cy="4083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89025" y="1635693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两个电池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00" y="1835678"/>
            <a:ext cx="6838950" cy="274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4211200" y="4828115"/>
            <a:ext cx="17859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800" b="1"/>
              <a:t>HV</a:t>
            </a:r>
            <a:r>
              <a:rPr lang="zh-CN" altLang="en-US" sz="1800" b="1"/>
              <a:t>电池</a:t>
            </a:r>
          </a:p>
          <a:p>
            <a:pPr algn="ctr" eaLnBrk="1" hangingPunct="1"/>
            <a:r>
              <a:rPr lang="en-US" altLang="zh-CN" sz="1800" b="1"/>
              <a:t>(DC 201.6V)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9746813" y="4818590"/>
            <a:ext cx="13636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辅助电池</a:t>
            </a:r>
          </a:p>
          <a:p>
            <a:pPr algn="ctr" eaLnBrk="1" hangingPunct="1"/>
            <a:r>
              <a:rPr lang="en-US" altLang="zh-CN" sz="1800" b="1"/>
              <a:t>(DC 12V)</a:t>
            </a: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4008000" y="6167965"/>
            <a:ext cx="22050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用于高电压系统</a:t>
            </a:r>
          </a:p>
          <a:p>
            <a:pPr algn="ctr" eaLnBrk="1" hangingPunct="1"/>
            <a:r>
              <a:rPr lang="en-US" altLang="zh-CN" sz="1800" b="1"/>
              <a:t>(MG, A/C</a:t>
            </a:r>
            <a:r>
              <a:rPr lang="zh-CN" altLang="en-US" sz="1800" b="1"/>
              <a:t>压缩机</a:t>
            </a:r>
            <a:r>
              <a:rPr lang="en-US" altLang="zh-CN" sz="1800" b="1"/>
              <a:t>)</a:t>
            </a: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9376925" y="6177490"/>
            <a:ext cx="2133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用于</a:t>
            </a:r>
            <a:r>
              <a:rPr lang="en-US" altLang="zh-CN" sz="1800" b="1"/>
              <a:t>DC 12 V</a:t>
            </a:r>
            <a:r>
              <a:rPr lang="zh-CN" altLang="en-US" sz="1800" b="1"/>
              <a:t>系统</a:t>
            </a:r>
          </a:p>
          <a:p>
            <a:pPr algn="ctr" eaLnBrk="1" hangingPunct="1"/>
            <a:r>
              <a:rPr lang="en-US" altLang="zh-CN" sz="1800" b="1"/>
              <a:t>(ECU, </a:t>
            </a:r>
            <a:r>
              <a:rPr lang="zh-CN" altLang="en-US" sz="1800" b="1"/>
              <a:t>大灯等</a:t>
            </a:r>
            <a:r>
              <a:rPr lang="en-US" altLang="zh-CN" sz="1800" b="1"/>
              <a:t>.)</a:t>
            </a:r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4531875" y="5661553"/>
            <a:ext cx="1143000" cy="422275"/>
          </a:xfrm>
          <a:prstGeom prst="downArrow">
            <a:avLst>
              <a:gd name="adj1" fmla="val 50000"/>
              <a:gd name="adj2" fmla="val 4083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9854763" y="5661553"/>
            <a:ext cx="1143000" cy="422275"/>
          </a:xfrm>
          <a:prstGeom prst="downArrow">
            <a:avLst>
              <a:gd name="adj1" fmla="val 50000"/>
              <a:gd name="adj2" fmla="val 4083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5141475" y="3761315"/>
            <a:ext cx="533400" cy="1066800"/>
          </a:xfrm>
          <a:custGeom>
            <a:avLst/>
            <a:gdLst>
              <a:gd name="T0" fmla="*/ 0 w 720"/>
              <a:gd name="T1" fmla="*/ 2147483646 h 1040"/>
              <a:gd name="T2" fmla="*/ 0 w 720"/>
              <a:gd name="T3" fmla="*/ 2147483646 h 1040"/>
              <a:gd name="T4" fmla="*/ 2147483646 w 720"/>
              <a:gd name="T5" fmla="*/ 0 h 10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40">
                <a:moveTo>
                  <a:pt x="0" y="1040"/>
                </a:moveTo>
                <a:lnTo>
                  <a:pt x="0" y="416"/>
                </a:lnTo>
                <a:lnTo>
                  <a:pt x="72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 flipH="1">
            <a:off x="9884925" y="3272365"/>
            <a:ext cx="581025" cy="1555750"/>
          </a:xfrm>
          <a:custGeom>
            <a:avLst/>
            <a:gdLst>
              <a:gd name="T0" fmla="*/ 0 w 720"/>
              <a:gd name="T1" fmla="*/ 2147483646 h 1040"/>
              <a:gd name="T2" fmla="*/ 0 w 720"/>
              <a:gd name="T3" fmla="*/ 2147483646 h 1040"/>
              <a:gd name="T4" fmla="*/ 2147483646 w 720"/>
              <a:gd name="T5" fmla="*/ 0 h 10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40">
                <a:moveTo>
                  <a:pt x="0" y="1040"/>
                </a:moveTo>
                <a:lnTo>
                  <a:pt x="0" y="416"/>
                </a:lnTo>
                <a:lnTo>
                  <a:pt x="72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4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354263" y="1884363"/>
            <a:ext cx="7845425" cy="4352925"/>
            <a:chOff x="584299" y="1744777"/>
            <a:chExt cx="6483616" cy="3085252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49" y="2288974"/>
              <a:ext cx="4794096" cy="2198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5"/>
            <p:cNvSpPr txBox="1">
              <a:spLocks noChangeArrowheads="1"/>
            </p:cNvSpPr>
            <p:nvPr/>
          </p:nvSpPr>
          <p:spPr bwMode="auto">
            <a:xfrm>
              <a:off x="584299" y="2348880"/>
              <a:ext cx="1395413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 电池智能单元</a:t>
              </a:r>
              <a:endPara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3251448" y="1744777"/>
              <a:ext cx="1752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HV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接线盒总成</a:t>
              </a:r>
              <a:endPara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Text Box 28"/>
            <p:cNvSpPr txBox="1">
              <a:spLocks noChangeArrowheads="1"/>
            </p:cNvSpPr>
            <p:nvPr/>
          </p:nvSpPr>
          <p:spPr bwMode="auto">
            <a:xfrm>
              <a:off x="1606689" y="1996142"/>
              <a:ext cx="1775630" cy="21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HV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电池鼓风机</a:t>
              </a:r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 (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无刷型</a:t>
              </a:r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)</a:t>
              </a:r>
            </a:p>
          </p:txBody>
        </p:sp>
        <p:sp>
          <p:nvSpPr>
            <p:cNvPr id="9" name="Freeform 47"/>
            <p:cNvSpPr>
              <a:spLocks/>
            </p:cNvSpPr>
            <p:nvPr/>
          </p:nvSpPr>
          <p:spPr bwMode="auto">
            <a:xfrm flipH="1">
              <a:off x="2555777" y="2276987"/>
              <a:ext cx="211918" cy="678727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0" name="Straight Arrow Connector 4"/>
            <p:cNvCxnSpPr>
              <a:cxnSpLocks noChangeShapeType="1"/>
            </p:cNvCxnSpPr>
            <p:nvPr/>
          </p:nvCxnSpPr>
          <p:spPr bwMode="auto">
            <a:xfrm flipH="1" flipV="1">
              <a:off x="5340103" y="2171121"/>
              <a:ext cx="504056" cy="268287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Arrow Connector 39"/>
            <p:cNvCxnSpPr>
              <a:cxnSpLocks noChangeShapeType="1"/>
            </p:cNvCxnSpPr>
            <p:nvPr/>
          </p:nvCxnSpPr>
          <p:spPr bwMode="auto">
            <a:xfrm flipH="1" flipV="1">
              <a:off x="5507339" y="3453336"/>
              <a:ext cx="422292" cy="22389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2700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47"/>
            <p:cNvSpPr>
              <a:spLocks/>
            </p:cNvSpPr>
            <p:nvPr/>
          </p:nvSpPr>
          <p:spPr bwMode="auto">
            <a:xfrm flipH="1">
              <a:off x="1282005" y="2618067"/>
              <a:ext cx="486469" cy="1058583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 flipH="1" flipV="1">
              <a:off x="1697484" y="3835648"/>
              <a:ext cx="459422" cy="742433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1153716" y="4544279"/>
              <a:ext cx="1073583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主保险</a:t>
              </a:r>
            </a:p>
          </p:txBody>
        </p:sp>
        <p:sp>
          <p:nvSpPr>
            <p:cNvPr id="15" name="Freeform 47"/>
            <p:cNvSpPr>
              <a:spLocks/>
            </p:cNvSpPr>
            <p:nvPr/>
          </p:nvSpPr>
          <p:spPr bwMode="auto">
            <a:xfrm flipH="1">
              <a:off x="4127402" y="2047441"/>
              <a:ext cx="443545" cy="805495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5672502" y="3054366"/>
              <a:ext cx="1395413" cy="28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维修塞</a:t>
              </a:r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6111074" y="3351259"/>
              <a:ext cx="256107" cy="417188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5220072" y="1988840"/>
              <a:ext cx="924819" cy="28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i="1">
                  <a:latin typeface="华文细黑" panose="02010600040101010101" pitchFamily="2" charset="-122"/>
                  <a:ea typeface="华文细黑" panose="02010600040101010101" pitchFamily="2" charset="-122"/>
                </a:rPr>
                <a:t>前</a:t>
              </a:r>
            </a:p>
          </p:txBody>
        </p:sp>
      </p:grpSp>
      <p:sp>
        <p:nvSpPr>
          <p:cNvPr id="1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3" name="文本框 1"/>
          <p:cNvSpPr txBox="1">
            <a:spLocks noChangeArrowheads="1"/>
          </p:cNvSpPr>
          <p:nvPr/>
        </p:nvSpPr>
        <p:spPr bwMode="auto">
          <a:xfrm>
            <a:off x="8324850" y="1300163"/>
            <a:ext cx="339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1800">
                <a:solidFill>
                  <a:srgbClr val="FF0000"/>
                </a:solidFill>
              </a:rPr>
              <a:t>高压蓄电池：</a:t>
            </a:r>
            <a:r>
              <a:rPr lang="en-US" altLang="zh-CN" sz="1800">
                <a:solidFill>
                  <a:srgbClr val="FF0000"/>
                </a:solidFill>
              </a:rPr>
              <a:t>8</a:t>
            </a:r>
            <a:r>
              <a:rPr lang="zh-CN" altLang="en-US" sz="1800">
                <a:solidFill>
                  <a:srgbClr val="FF0000"/>
                </a:solidFill>
              </a:rPr>
              <a:t>年</a:t>
            </a:r>
            <a:r>
              <a:rPr lang="en-US" altLang="zh-CN" sz="1800">
                <a:solidFill>
                  <a:srgbClr val="FF0000"/>
                </a:solidFill>
              </a:rPr>
              <a:t>20</a:t>
            </a:r>
            <a:r>
              <a:rPr lang="zh-CN" altLang="en-US" sz="1800">
                <a:solidFill>
                  <a:srgbClr val="FF0000"/>
                </a:solidFill>
              </a:rPr>
              <a:t>万公里保修</a:t>
            </a:r>
          </a:p>
        </p:txBody>
      </p:sp>
      <p:sp>
        <p:nvSpPr>
          <p:cNvPr id="25" name="L 形 2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89418" y="16967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27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5" name="L 形 2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89418" y="16967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10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269A649-180D-442A-A7C6-C25BAF159DA7}" type="slidenum">
              <a:rPr lang="zh-CN" altLang="en-US" sz="1000" smtClean="0">
                <a:solidFill>
                  <a:schemeClr val="bg1"/>
                </a:solidFill>
              </a:rPr>
              <a:pPr/>
              <a:t>12</a:t>
            </a:fld>
            <a:endParaRPr lang="en-US" altLang="zh-CN" sz="1000" smtClean="0">
              <a:solidFill>
                <a:schemeClr val="bg1"/>
              </a:solidFill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1757363" y="6165850"/>
            <a:ext cx="8382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7325" indent="-187325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1400" b="1" u="sng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注意</a:t>
            </a:r>
            <a:r>
              <a:rPr lang="en-US" altLang="zh-CN" sz="1400" b="1" u="sng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电池为高压部件，维修过程中请额外注意。</a:t>
            </a:r>
            <a:endParaRPr lang="en-US" altLang="zh-CN" sz="1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4243388"/>
            <a:ext cx="3968750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5383213" y="4324350"/>
            <a:ext cx="13620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 </a:t>
            </a:r>
            <a:b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电池组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5008563" y="5856288"/>
            <a:ext cx="2001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电池温度传感器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电池组用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8978900" y="3600450"/>
            <a:ext cx="1870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电池温度传感器</a:t>
            </a:r>
            <a:b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进气用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34" name="Oval 53"/>
          <p:cNvSpPr>
            <a:spLocks noChangeArrowheads="1"/>
          </p:cNvSpPr>
          <p:nvPr/>
        </p:nvSpPr>
        <p:spPr bwMode="auto">
          <a:xfrm>
            <a:off x="9197975" y="5205413"/>
            <a:ext cx="260350" cy="2603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35" name="Freeform 47"/>
          <p:cNvSpPr>
            <a:spLocks/>
          </p:cNvSpPr>
          <p:nvPr/>
        </p:nvSpPr>
        <p:spPr bwMode="auto">
          <a:xfrm>
            <a:off x="9415463" y="4095750"/>
            <a:ext cx="498475" cy="1149350"/>
          </a:xfrm>
          <a:custGeom>
            <a:avLst/>
            <a:gdLst>
              <a:gd name="T0" fmla="*/ 0 w 444"/>
              <a:gd name="T1" fmla="*/ 2147483646 h 753"/>
              <a:gd name="T2" fmla="*/ 2147483646 w 444"/>
              <a:gd name="T3" fmla="*/ 2147483646 h 753"/>
              <a:gd name="T4" fmla="*/ 2147483646 w 444"/>
              <a:gd name="T5" fmla="*/ 0 h 753"/>
              <a:gd name="T6" fmla="*/ 0 60000 65536"/>
              <a:gd name="T7" fmla="*/ 0 60000 65536"/>
              <a:gd name="T8" fmla="*/ 0 60000 65536"/>
              <a:gd name="T9" fmla="*/ 0 w 444"/>
              <a:gd name="T10" fmla="*/ 0 h 753"/>
              <a:gd name="T11" fmla="*/ 444 w 444"/>
              <a:gd name="T12" fmla="*/ 753 h 7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" h="753">
                <a:moveTo>
                  <a:pt x="0" y="753"/>
                </a:moveTo>
                <a:lnTo>
                  <a:pt x="444" y="205"/>
                </a:lnTo>
                <a:lnTo>
                  <a:pt x="444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" name="Oval 53"/>
          <p:cNvSpPr>
            <a:spLocks noChangeArrowheads="1"/>
          </p:cNvSpPr>
          <p:nvPr/>
        </p:nvSpPr>
        <p:spPr bwMode="auto">
          <a:xfrm>
            <a:off x="8785225" y="5573713"/>
            <a:ext cx="260350" cy="2603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37" name="Oval 53"/>
          <p:cNvSpPr>
            <a:spLocks noChangeArrowheads="1"/>
          </p:cNvSpPr>
          <p:nvPr/>
        </p:nvSpPr>
        <p:spPr bwMode="auto">
          <a:xfrm>
            <a:off x="8340725" y="5434013"/>
            <a:ext cx="260350" cy="2603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38" name="Oval 53"/>
          <p:cNvSpPr>
            <a:spLocks noChangeArrowheads="1"/>
          </p:cNvSpPr>
          <p:nvPr/>
        </p:nvSpPr>
        <p:spPr bwMode="auto">
          <a:xfrm>
            <a:off x="7496175" y="5053013"/>
            <a:ext cx="260350" cy="2603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39" name="Freeform 47"/>
          <p:cNvSpPr>
            <a:spLocks/>
          </p:cNvSpPr>
          <p:nvPr/>
        </p:nvSpPr>
        <p:spPr bwMode="auto">
          <a:xfrm rot="16200000" flipH="1">
            <a:off x="7573963" y="4910138"/>
            <a:ext cx="382587" cy="2039937"/>
          </a:xfrm>
          <a:custGeom>
            <a:avLst/>
            <a:gdLst>
              <a:gd name="T0" fmla="*/ 0 w 444"/>
              <a:gd name="T1" fmla="*/ 2147483646 h 753"/>
              <a:gd name="T2" fmla="*/ 2147483646 w 444"/>
              <a:gd name="T3" fmla="*/ 2147483646 h 753"/>
              <a:gd name="T4" fmla="*/ 2147483646 w 444"/>
              <a:gd name="T5" fmla="*/ 0 h 753"/>
              <a:gd name="T6" fmla="*/ 0 60000 65536"/>
              <a:gd name="T7" fmla="*/ 0 60000 65536"/>
              <a:gd name="T8" fmla="*/ 0 60000 65536"/>
              <a:gd name="T9" fmla="*/ 0 w 444"/>
              <a:gd name="T10" fmla="*/ 0 h 753"/>
              <a:gd name="T11" fmla="*/ 444 w 444"/>
              <a:gd name="T12" fmla="*/ 753 h 7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" h="753">
                <a:moveTo>
                  <a:pt x="0" y="753"/>
                </a:moveTo>
                <a:lnTo>
                  <a:pt x="444" y="205"/>
                </a:lnTo>
                <a:lnTo>
                  <a:pt x="444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" name="Freeform 47"/>
          <p:cNvSpPr>
            <a:spLocks/>
          </p:cNvSpPr>
          <p:nvPr/>
        </p:nvSpPr>
        <p:spPr bwMode="auto">
          <a:xfrm rot="16200000" flipH="1">
            <a:off x="7297738" y="5072063"/>
            <a:ext cx="496887" cy="1601787"/>
          </a:xfrm>
          <a:custGeom>
            <a:avLst/>
            <a:gdLst>
              <a:gd name="T0" fmla="*/ 0 w 14940"/>
              <a:gd name="T1" fmla="*/ 2147483646 h 7852"/>
              <a:gd name="T2" fmla="*/ 2147483646 w 14940"/>
              <a:gd name="T3" fmla="*/ 2147483646 h 7852"/>
              <a:gd name="T4" fmla="*/ 2147483646 w 14940"/>
              <a:gd name="T5" fmla="*/ 0 h 78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940" h="7852">
                <a:moveTo>
                  <a:pt x="0" y="7852"/>
                </a:moveTo>
                <a:lnTo>
                  <a:pt x="14940" y="2722"/>
                </a:lnTo>
                <a:lnTo>
                  <a:pt x="1494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16200000" flipH="1">
            <a:off x="6740526" y="5308600"/>
            <a:ext cx="817562" cy="808037"/>
          </a:xfrm>
          <a:custGeom>
            <a:avLst/>
            <a:gdLst>
              <a:gd name="T0" fmla="*/ 0 w 19277"/>
              <a:gd name="T1" fmla="*/ 2147483646 h 5043"/>
              <a:gd name="T2" fmla="*/ 2147483646 w 19277"/>
              <a:gd name="T3" fmla="*/ 2147483646 h 5043"/>
              <a:gd name="T4" fmla="*/ 2147483646 w 19277"/>
              <a:gd name="T5" fmla="*/ 0 h 5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77" h="5043">
                <a:moveTo>
                  <a:pt x="0" y="5043"/>
                </a:moveTo>
                <a:lnTo>
                  <a:pt x="19277" y="3467"/>
                </a:lnTo>
                <a:lnTo>
                  <a:pt x="19277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 rot="16200000">
            <a:off x="7083425" y="3951288"/>
            <a:ext cx="307975" cy="1558925"/>
          </a:xfrm>
          <a:custGeom>
            <a:avLst/>
            <a:gdLst>
              <a:gd name="T0" fmla="*/ 0 w 19277"/>
              <a:gd name="T1" fmla="*/ 2147483646 h 5043"/>
              <a:gd name="T2" fmla="*/ 2147483646 w 19277"/>
              <a:gd name="T3" fmla="*/ 2147483646 h 5043"/>
              <a:gd name="T4" fmla="*/ 2147483646 w 19277"/>
              <a:gd name="T5" fmla="*/ 0 h 5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77" h="5043">
                <a:moveTo>
                  <a:pt x="0" y="5043"/>
                </a:moveTo>
                <a:lnTo>
                  <a:pt x="19277" y="3467"/>
                </a:lnTo>
                <a:lnTo>
                  <a:pt x="19277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8474075" y="6305550"/>
            <a:ext cx="9255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 i="1">
                <a:latin typeface="华文细黑" panose="02010600040101010101" pitchFamily="2" charset="-122"/>
                <a:ea typeface="华文细黑" panose="02010600040101010101" pitchFamily="2" charset="-122"/>
              </a:rPr>
              <a:t>前</a:t>
            </a:r>
          </a:p>
        </p:txBody>
      </p:sp>
      <p:cxnSp>
        <p:nvCxnSpPr>
          <p:cNvPr id="44" name="Straight Arrow Connector 48"/>
          <p:cNvCxnSpPr>
            <a:cxnSpLocks noChangeShapeType="1"/>
          </p:cNvCxnSpPr>
          <p:nvPr/>
        </p:nvCxnSpPr>
        <p:spPr bwMode="auto">
          <a:xfrm flipH="1">
            <a:off x="8558213" y="6192838"/>
            <a:ext cx="469900" cy="40481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5" name="Group 9"/>
          <p:cNvGrpSpPr>
            <a:grpSpLocks/>
          </p:cNvGrpSpPr>
          <p:nvPr/>
        </p:nvGrpSpPr>
        <p:grpSpPr bwMode="auto">
          <a:xfrm>
            <a:off x="2182813" y="2000250"/>
            <a:ext cx="6483350" cy="3084513"/>
            <a:chOff x="584299" y="1744777"/>
            <a:chExt cx="6483616" cy="3085252"/>
          </a:xfrm>
        </p:grpSpPr>
        <p:pic>
          <p:nvPicPr>
            <p:cNvPr id="46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49" y="2288974"/>
              <a:ext cx="4794096" cy="2198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 Box 15"/>
            <p:cNvSpPr txBox="1">
              <a:spLocks noChangeArrowheads="1"/>
            </p:cNvSpPr>
            <p:nvPr/>
          </p:nvSpPr>
          <p:spPr bwMode="auto">
            <a:xfrm>
              <a:off x="584299" y="2348880"/>
              <a:ext cx="1395413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 电池智能单元</a:t>
              </a:r>
              <a:endPara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3251448" y="1744777"/>
              <a:ext cx="1752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HV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接线盒总成</a:t>
              </a:r>
              <a:endPara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Text Box 28"/>
            <p:cNvSpPr txBox="1">
              <a:spLocks noChangeArrowheads="1"/>
            </p:cNvSpPr>
            <p:nvPr/>
          </p:nvSpPr>
          <p:spPr bwMode="auto">
            <a:xfrm>
              <a:off x="1785764" y="1765697"/>
              <a:ext cx="15240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HV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电池鼓风机</a:t>
              </a:r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 (</a:t>
              </a: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无刷型</a:t>
              </a:r>
              <a:r>
                <a:rPr lang="en-US" altLang="zh-CN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)</a:t>
              </a:r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 flipH="1">
              <a:off x="2555777" y="2276987"/>
              <a:ext cx="211918" cy="678727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51" name="Straight Arrow Connector 4"/>
            <p:cNvCxnSpPr>
              <a:cxnSpLocks noChangeShapeType="1"/>
            </p:cNvCxnSpPr>
            <p:nvPr/>
          </p:nvCxnSpPr>
          <p:spPr bwMode="auto">
            <a:xfrm flipH="1" flipV="1">
              <a:off x="5340103" y="2171121"/>
              <a:ext cx="504056" cy="268287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Arrow Connector 39"/>
            <p:cNvCxnSpPr>
              <a:cxnSpLocks noChangeShapeType="1"/>
            </p:cNvCxnSpPr>
            <p:nvPr/>
          </p:nvCxnSpPr>
          <p:spPr bwMode="auto">
            <a:xfrm flipH="1" flipV="1">
              <a:off x="5507339" y="3453336"/>
              <a:ext cx="422292" cy="22389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2700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Freeform 47"/>
            <p:cNvSpPr>
              <a:spLocks/>
            </p:cNvSpPr>
            <p:nvPr/>
          </p:nvSpPr>
          <p:spPr bwMode="auto">
            <a:xfrm flipH="1">
              <a:off x="1282005" y="2618067"/>
              <a:ext cx="486469" cy="1058583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 flipH="1" flipV="1">
              <a:off x="1697484" y="3835648"/>
              <a:ext cx="459422" cy="742433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Text Box 15"/>
            <p:cNvSpPr txBox="1">
              <a:spLocks noChangeArrowheads="1"/>
            </p:cNvSpPr>
            <p:nvPr/>
          </p:nvSpPr>
          <p:spPr bwMode="auto">
            <a:xfrm>
              <a:off x="1153716" y="4544279"/>
              <a:ext cx="1073583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主保险</a:t>
              </a:r>
            </a:p>
          </p:txBody>
        </p:sp>
        <p:sp>
          <p:nvSpPr>
            <p:cNvPr id="56" name="Freeform 47"/>
            <p:cNvSpPr>
              <a:spLocks/>
            </p:cNvSpPr>
            <p:nvPr/>
          </p:nvSpPr>
          <p:spPr bwMode="auto">
            <a:xfrm flipH="1">
              <a:off x="4127402" y="2047441"/>
              <a:ext cx="443545" cy="805495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5672502" y="3054366"/>
              <a:ext cx="1395413" cy="28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>
                  <a:latin typeface="华文细黑" panose="02010600040101010101" pitchFamily="2" charset="-122"/>
                  <a:ea typeface="华文细黑" panose="02010600040101010101" pitchFamily="2" charset="-122"/>
                </a:rPr>
                <a:t>维修塞</a:t>
              </a:r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6111074" y="3351259"/>
              <a:ext cx="256107" cy="417188"/>
            </a:xfrm>
            <a:custGeom>
              <a:avLst/>
              <a:gdLst>
                <a:gd name="T0" fmla="*/ 0 w 444"/>
                <a:gd name="T1" fmla="*/ 2147483646 h 753"/>
                <a:gd name="T2" fmla="*/ 2147483646 w 444"/>
                <a:gd name="T3" fmla="*/ 2147483646 h 753"/>
                <a:gd name="T4" fmla="*/ 2147483646 w 444"/>
                <a:gd name="T5" fmla="*/ 0 h 753"/>
                <a:gd name="T6" fmla="*/ 0 60000 65536"/>
                <a:gd name="T7" fmla="*/ 0 60000 65536"/>
                <a:gd name="T8" fmla="*/ 0 60000 65536"/>
                <a:gd name="T9" fmla="*/ 0 w 444"/>
                <a:gd name="T10" fmla="*/ 0 h 753"/>
                <a:gd name="T11" fmla="*/ 444 w 444"/>
                <a:gd name="T12" fmla="*/ 753 h 7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4" h="753">
                  <a:moveTo>
                    <a:pt x="0" y="753"/>
                  </a:moveTo>
                  <a:lnTo>
                    <a:pt x="444" y="205"/>
                  </a:lnTo>
                  <a:lnTo>
                    <a:pt x="44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Text Box 15"/>
            <p:cNvSpPr txBox="1">
              <a:spLocks noChangeArrowheads="1"/>
            </p:cNvSpPr>
            <p:nvPr/>
          </p:nvSpPr>
          <p:spPr bwMode="auto">
            <a:xfrm>
              <a:off x="5220072" y="1988840"/>
              <a:ext cx="924819" cy="28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i="1">
                  <a:latin typeface="华文细黑" panose="02010600040101010101" pitchFamily="2" charset="-122"/>
                  <a:ea typeface="华文细黑" panose="02010600040101010101" pitchFamily="2" charset="-122"/>
                </a:rPr>
                <a:t>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22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5" name="L 形 2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89418" y="16967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</a:p>
        </p:txBody>
      </p:sp>
      <p:graphicFrame>
        <p:nvGraphicFramePr>
          <p:cNvPr id="61" name="Group 306"/>
          <p:cNvGraphicFramePr>
            <a:graphicFrameLocks noGrp="1"/>
          </p:cNvGraphicFramePr>
          <p:nvPr/>
        </p:nvGraphicFramePr>
        <p:xfrm>
          <a:off x="3216275" y="1257300"/>
          <a:ext cx="8388350" cy="5151437"/>
        </p:xfrm>
        <a:graphic>
          <a:graphicData uri="http://schemas.openxmlformats.org/drawingml/2006/table">
            <a:tbl>
              <a:tblPr/>
              <a:tblGrid>
                <a:gridCol w="1302307"/>
                <a:gridCol w="1152137"/>
                <a:gridCol w="2304275"/>
                <a:gridCol w="1368163"/>
                <a:gridCol w="2261468"/>
              </a:tblGrid>
              <a:tr h="624882">
                <a:tc grid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COROLLA HV / </a:t>
                      </a:r>
                      <a:b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</a:b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LEVIN HV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PRIUS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CAMRY HV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0536">
                <a:tc rowSpan="3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电池组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类型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密封型镍氢电池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TXihei"/>
                        <a:sym typeface="Symbol" pitchFamily="18" charset="2"/>
                      </a:endParaRP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624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电池数量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168 cells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(6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格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X 28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块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)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204 cells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(6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格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X 34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块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)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624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电压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201.6 V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(1.2 V X 168 cells)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244.8 V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(1.2 V X 204 cells)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0536">
                <a:tc row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维修塞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主保险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STXihei"/>
                        </a:rPr>
                        <a:t>不带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STXihei"/>
                        </a:rPr>
                        <a:t>*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STXihei"/>
                          <a:cs typeface="+mn-cs"/>
                          <a:sym typeface="Symbol" pitchFamily="18" charset="2"/>
                        </a:rPr>
                        <a:t>带</a:t>
                      </a:r>
                      <a:r>
                        <a:rPr kumimoji="0" lang="ja-JP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STXihei"/>
                          <a:cs typeface="+mn-cs"/>
                          <a:sym typeface="Symbol" pitchFamily="18" charset="2"/>
                        </a:rPr>
                        <a:t> </a:t>
                      </a:r>
                      <a:r>
                        <a:rPr kumimoji="0" lang="en-US" altLang="ja-JP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STXihei"/>
                          <a:cs typeface="+mn-cs"/>
                          <a:sym typeface="Symbol" pitchFamily="18" charset="2"/>
                        </a:rPr>
                        <a:t>(125 A)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TXihei"/>
                        <a:sym typeface="Symbol" pitchFamily="18" charset="2"/>
                      </a:endParaRP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TXihei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05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互锁开关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有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TXihei"/>
                        <a:sym typeface="Symbol" pitchFamily="18" charset="2"/>
                      </a:endParaRP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0536">
                <a:tc row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HV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冷却鼓风机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电机类型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无刷型电机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05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风扇类型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Sirocco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风扇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TXihei"/>
                        <a:sym typeface="Symbol" pitchFamily="18" charset="2"/>
                      </a:endParaRP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624882">
                <a:tc grid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HV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电池温度传感器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进气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1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个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电池组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  <a:sym typeface="Symbol" pitchFamily="18" charset="2"/>
                        </a:rPr>
                        <a:t>个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899229">
                <a:tc grid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HV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接线盒总成</a:t>
                      </a: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SMRs (SMRB / SMRP / SMRG), HV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电池电流传感器，电抗器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38100" marR="38100" marT="38095" marB="38095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366713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666750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954088" algn="l"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1228725" algn="l"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16859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1431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26003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057525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sym typeface="Symbol" pitchFamily="18" charset="2"/>
                        </a:rPr>
                        <a:t></a:t>
                      </a:r>
                    </a:p>
                  </a:txBody>
                  <a:tcPr marL="38100" marR="38100" marT="38095" marB="380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2" name="TextBox 1"/>
          <p:cNvSpPr txBox="1">
            <a:spLocks noChangeArrowheads="1"/>
          </p:cNvSpPr>
          <p:nvPr/>
        </p:nvSpPr>
        <p:spPr bwMode="auto">
          <a:xfrm>
            <a:off x="3222625" y="6461125"/>
            <a:ext cx="5616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sz="1400"/>
              <a:t>*: </a:t>
            </a:r>
            <a:r>
              <a:rPr lang="zh-CN" altLang="en-US" sz="1400"/>
              <a:t>主保险安装在高压电池总成的左侧。</a:t>
            </a:r>
          </a:p>
        </p:txBody>
      </p:sp>
    </p:spTree>
    <p:extLst>
      <p:ext uri="{BB962C8B-B14F-4D97-AF65-F5344CB8AC3E}">
        <p14:creationId xmlns:p14="http://schemas.microsoft.com/office/powerpoint/2010/main" val="177681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68" y="4437063"/>
            <a:ext cx="3968750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341"/>
          <p:cNvSpPr>
            <a:spLocks noChangeArrowheads="1"/>
          </p:cNvSpPr>
          <p:nvPr/>
        </p:nvSpPr>
        <p:spPr bwMode="blackWhite">
          <a:xfrm>
            <a:off x="6299606" y="4437063"/>
            <a:ext cx="3505200" cy="2209800"/>
          </a:xfrm>
          <a:prstGeom prst="wedgeRectCallout">
            <a:avLst>
              <a:gd name="adj1" fmla="val -101014"/>
              <a:gd name="adj2" fmla="val -8181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23334" y="1856027"/>
            <a:ext cx="5241925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HV</a:t>
            </a:r>
            <a:r>
              <a:rPr lang="zh-CN" altLang="en-US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电池 </a:t>
            </a:r>
            <a:r>
              <a:rPr lang="en-US" altLang="zh-CN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电池模块</a:t>
            </a:r>
            <a:r>
              <a:rPr lang="en-US" altLang="zh-CN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-6 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单元 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(7.2 V) x28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模块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= DC 201.6V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06" y="4683125"/>
            <a:ext cx="228600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528206" y="6029325"/>
            <a:ext cx="17589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/>
              <a:t>电池模块</a:t>
            </a:r>
          </a:p>
          <a:p>
            <a:pPr algn="ctr" eaLnBrk="1" hangingPunct="1"/>
            <a:r>
              <a:rPr lang="en-US" altLang="zh-CN"/>
              <a:t>(6 cell = 7.2 V)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8437968" y="5221288"/>
            <a:ext cx="311150" cy="930275"/>
            <a:chOff x="2344" y="1427"/>
            <a:chExt cx="255" cy="763"/>
          </a:xfrm>
        </p:grpSpPr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344" y="1427"/>
              <a:ext cx="0" cy="6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599" y="1499"/>
              <a:ext cx="0" cy="6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344" y="1427"/>
              <a:ext cx="249" cy="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344" y="2111"/>
              <a:ext cx="249" cy="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" name="Freeform 12"/>
          <p:cNvSpPr>
            <a:spLocks/>
          </p:cNvSpPr>
          <p:nvPr/>
        </p:nvSpPr>
        <p:spPr bwMode="auto">
          <a:xfrm>
            <a:off x="8617356" y="4833938"/>
            <a:ext cx="361950" cy="338137"/>
          </a:xfrm>
          <a:custGeom>
            <a:avLst/>
            <a:gdLst>
              <a:gd name="T0" fmla="*/ 0 w 384"/>
              <a:gd name="T1" fmla="*/ 2147483646 h 144"/>
              <a:gd name="T2" fmla="*/ 2147483646 w 384"/>
              <a:gd name="T3" fmla="*/ 0 h 144"/>
              <a:gd name="T4" fmla="*/ 2147483646 w 384"/>
              <a:gd name="T5" fmla="*/ 0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144">
                <a:moveTo>
                  <a:pt x="0" y="144"/>
                </a:moveTo>
                <a:lnTo>
                  <a:pt x="192" y="0"/>
                </a:lnTo>
                <a:lnTo>
                  <a:pt x="384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890406" y="4589463"/>
            <a:ext cx="914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/>
              <a:t>单元 </a:t>
            </a:r>
            <a:r>
              <a:rPr lang="en-US" altLang="zh-CN"/>
              <a:t>(1.2 V)</a:t>
            </a:r>
          </a:p>
        </p:txBody>
      </p:sp>
      <p:pic>
        <p:nvPicPr>
          <p:cNvPr id="16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18" y="1103313"/>
            <a:ext cx="64008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18"/>
          <p:cNvSpPr>
            <a:spLocks/>
          </p:cNvSpPr>
          <p:nvPr/>
        </p:nvSpPr>
        <p:spPr bwMode="auto">
          <a:xfrm rot="6492472" flipV="1">
            <a:off x="3441312" y="4158457"/>
            <a:ext cx="438150" cy="842962"/>
          </a:xfrm>
          <a:prstGeom prst="leftBrace">
            <a:avLst>
              <a:gd name="adj1" fmla="val 82666"/>
              <a:gd name="adj2" fmla="val 54921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046818" y="3963988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b="1"/>
              <a:t>28</a:t>
            </a:r>
            <a:r>
              <a:rPr lang="zh-CN" altLang="en-US" b="1"/>
              <a:t>个电池模块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5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79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989138"/>
            <a:ext cx="16351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Rounded Rectangular Callout 5"/>
          <p:cNvSpPr>
            <a:spLocks noChangeArrowheads="1"/>
          </p:cNvSpPr>
          <p:nvPr/>
        </p:nvSpPr>
        <p:spPr bwMode="auto">
          <a:xfrm>
            <a:off x="3416300" y="3440113"/>
            <a:ext cx="1512888" cy="374650"/>
          </a:xfrm>
          <a:prstGeom prst="wedgeRoundRectCallout">
            <a:avLst>
              <a:gd name="adj1" fmla="val 77417"/>
              <a:gd name="adj2" fmla="val -67815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/>
              <a:t>不带主保险</a:t>
            </a:r>
          </a:p>
        </p:txBody>
      </p:sp>
      <p:pic>
        <p:nvPicPr>
          <p:cNvPr id="181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45025"/>
            <a:ext cx="3621088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588" y="2290763"/>
            <a:ext cx="1689100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TextBox 1"/>
          <p:cNvSpPr txBox="1">
            <a:spLocks noChangeArrowheads="1"/>
          </p:cNvSpPr>
          <p:nvPr/>
        </p:nvSpPr>
        <p:spPr bwMode="auto">
          <a:xfrm>
            <a:off x="8943975" y="1793875"/>
            <a:ext cx="16557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/>
              <a:t>CAMRY HV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8993188" y="5589588"/>
            <a:ext cx="1944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/>
              <a:t>带有</a:t>
            </a:r>
            <a:r>
              <a:rPr lang="en-US" altLang="zh-CN"/>
              <a:t>125A</a:t>
            </a:r>
            <a:r>
              <a:rPr lang="zh-CN" altLang="en-US"/>
              <a:t>的主保险</a:t>
            </a:r>
          </a:p>
        </p:txBody>
      </p:sp>
      <p:sp>
        <p:nvSpPr>
          <p:cNvPr id="185" name="Text Box 15"/>
          <p:cNvSpPr txBox="1">
            <a:spLocks noChangeArrowheads="1"/>
          </p:cNvSpPr>
          <p:nvPr/>
        </p:nvSpPr>
        <p:spPr bwMode="auto">
          <a:xfrm>
            <a:off x="3111500" y="6308725"/>
            <a:ext cx="17287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主保险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(125 A)</a:t>
            </a:r>
            <a:endParaRPr lang="zh-CN" altLang="en-US" sz="1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6" name="Text Box 15"/>
          <p:cNvSpPr txBox="1">
            <a:spLocks noChangeArrowheads="1"/>
          </p:cNvSpPr>
          <p:nvPr/>
        </p:nvSpPr>
        <p:spPr bwMode="auto">
          <a:xfrm>
            <a:off x="6896100" y="6019800"/>
            <a:ext cx="8953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维修塞</a:t>
            </a:r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6221413" y="3868738"/>
            <a:ext cx="1096962" cy="1743075"/>
          </a:xfrm>
          <a:custGeom>
            <a:avLst/>
            <a:gdLst>
              <a:gd name="T0" fmla="*/ 13182403 w 667225"/>
              <a:gd name="T1" fmla="*/ 8949177 h 1256738"/>
              <a:gd name="T2" fmla="*/ 8537121 w 667225"/>
              <a:gd name="T3" fmla="*/ 4290337 h 1256738"/>
              <a:gd name="T4" fmla="*/ 1685497 w 667225"/>
              <a:gd name="T5" fmla="*/ 1537649 h 1256738"/>
              <a:gd name="T6" fmla="*/ 136716 w 667225"/>
              <a:gd name="T7" fmla="*/ 2103196 h 1256738"/>
              <a:gd name="T8" fmla="*/ 0 w 667225"/>
              <a:gd name="T9" fmla="*/ 0 h 1256738"/>
              <a:gd name="T10" fmla="*/ 5709495 w 667225"/>
              <a:gd name="T11" fmla="*/ 347230 h 1256738"/>
              <a:gd name="T12" fmla="*/ 3669597 w 667225"/>
              <a:gd name="T13" fmla="*/ 904571 h 1256738"/>
              <a:gd name="T14" fmla="*/ 9451519 w 667225"/>
              <a:gd name="T15" fmla="*/ 4020101 h 1256738"/>
              <a:gd name="T16" fmla="*/ 13182403 w 667225"/>
              <a:gd name="T17" fmla="*/ 8949177 h 12567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7225" h="1256738">
                <a:moveTo>
                  <a:pt x="667225" y="1256738"/>
                </a:moveTo>
                <a:lnTo>
                  <a:pt x="432105" y="602494"/>
                </a:lnTo>
                <a:lnTo>
                  <a:pt x="85311" y="215933"/>
                </a:lnTo>
                <a:lnTo>
                  <a:pt x="6920" y="295353"/>
                </a:lnTo>
                <a:cubicBezTo>
                  <a:pt x="6606" y="192176"/>
                  <a:pt x="314" y="103177"/>
                  <a:pt x="0" y="0"/>
                </a:cubicBezTo>
                <a:lnTo>
                  <a:pt x="288985" y="48762"/>
                </a:lnTo>
                <a:lnTo>
                  <a:pt x="185736" y="127030"/>
                </a:lnTo>
                <a:lnTo>
                  <a:pt x="478387" y="564545"/>
                </a:lnTo>
                <a:lnTo>
                  <a:pt x="667225" y="12567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188" name="Straight Arrow Connector 32"/>
          <p:cNvCxnSpPr>
            <a:cxnSpLocks noChangeShapeType="1"/>
          </p:cNvCxnSpPr>
          <p:nvPr/>
        </p:nvCxnSpPr>
        <p:spPr bwMode="auto">
          <a:xfrm flipH="1" flipV="1">
            <a:off x="6943725" y="5532438"/>
            <a:ext cx="252413" cy="1349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1270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9" name="Rounded Rectangle 15"/>
          <p:cNvSpPr>
            <a:spLocks noChangeArrowheads="1"/>
          </p:cNvSpPr>
          <p:nvPr/>
        </p:nvSpPr>
        <p:spPr bwMode="auto">
          <a:xfrm>
            <a:off x="8545513" y="1700213"/>
            <a:ext cx="2519362" cy="4586287"/>
          </a:xfrm>
          <a:prstGeom prst="roundRect">
            <a:avLst>
              <a:gd name="adj" fmla="val 10718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 b="1"/>
          </a:p>
        </p:txBody>
      </p:sp>
      <p:sp>
        <p:nvSpPr>
          <p:cNvPr id="190" name="Oval 19"/>
          <p:cNvSpPr>
            <a:spLocks noChangeArrowheads="1"/>
          </p:cNvSpPr>
          <p:nvPr/>
        </p:nvSpPr>
        <p:spPr bwMode="auto">
          <a:xfrm>
            <a:off x="7078663" y="5546725"/>
            <a:ext cx="482600" cy="484188"/>
          </a:xfrm>
          <a:prstGeom prst="ellipse">
            <a:avLst/>
          </a:prstGeom>
          <a:noFill/>
          <a:ln w="2857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 b="1"/>
          </a:p>
        </p:txBody>
      </p:sp>
      <p:sp>
        <p:nvSpPr>
          <p:cNvPr id="191" name="Freeform 47"/>
          <p:cNvSpPr>
            <a:spLocks/>
          </p:cNvSpPr>
          <p:nvPr/>
        </p:nvSpPr>
        <p:spPr bwMode="auto">
          <a:xfrm rot="10800000" flipH="1">
            <a:off x="9505950" y="4102100"/>
            <a:ext cx="460375" cy="1493838"/>
          </a:xfrm>
          <a:custGeom>
            <a:avLst/>
            <a:gdLst>
              <a:gd name="T0" fmla="*/ 0 w 19277"/>
              <a:gd name="T1" fmla="*/ 2147483646 h 5043"/>
              <a:gd name="T2" fmla="*/ 2147483646 w 19277"/>
              <a:gd name="T3" fmla="*/ 2147483646 h 5043"/>
              <a:gd name="T4" fmla="*/ 2147483646 w 19277"/>
              <a:gd name="T5" fmla="*/ 0 h 5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77" h="5043">
                <a:moveTo>
                  <a:pt x="0" y="5043"/>
                </a:moveTo>
                <a:lnTo>
                  <a:pt x="19277" y="3467"/>
                </a:lnTo>
                <a:lnTo>
                  <a:pt x="19277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2" name="Freeform 47"/>
          <p:cNvSpPr>
            <a:spLocks/>
          </p:cNvSpPr>
          <p:nvPr/>
        </p:nvSpPr>
        <p:spPr bwMode="auto">
          <a:xfrm rot="10800000">
            <a:off x="3975100" y="5818188"/>
            <a:ext cx="395288" cy="504825"/>
          </a:xfrm>
          <a:custGeom>
            <a:avLst/>
            <a:gdLst>
              <a:gd name="T0" fmla="*/ 0 w 19277"/>
              <a:gd name="T1" fmla="*/ 2147483646 h 5043"/>
              <a:gd name="T2" fmla="*/ 2147483646 w 19277"/>
              <a:gd name="T3" fmla="*/ 2147483646 h 5043"/>
              <a:gd name="T4" fmla="*/ 2147483646 w 19277"/>
              <a:gd name="T5" fmla="*/ 0 h 5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77" h="5043">
                <a:moveTo>
                  <a:pt x="0" y="5043"/>
                </a:moveTo>
                <a:lnTo>
                  <a:pt x="19277" y="3467"/>
                </a:lnTo>
                <a:lnTo>
                  <a:pt x="19277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08158" y="1768295"/>
            <a:ext cx="2743842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维修塞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使用紧凑的维修塞</a:t>
            </a:r>
          </a:p>
        </p:txBody>
      </p:sp>
    </p:spTree>
    <p:extLst>
      <p:ext uri="{BB962C8B-B14F-4D97-AF65-F5344CB8AC3E}">
        <p14:creationId xmlns:p14="http://schemas.microsoft.com/office/powerpoint/2010/main" val="1364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6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69146" y="1646806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维修塞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pic>
        <p:nvPicPr>
          <p:cNvPr id="6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412875"/>
            <a:ext cx="6124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4445000"/>
            <a:ext cx="362108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769938" y="6108700"/>
            <a:ext cx="17287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主保险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(125 A)</a:t>
            </a:r>
            <a:endParaRPr lang="zh-CN" altLang="en-US" sz="1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0" name="Text Box 15"/>
          <p:cNvSpPr txBox="1">
            <a:spLocks noChangeArrowheads="1"/>
          </p:cNvSpPr>
          <p:nvPr/>
        </p:nvSpPr>
        <p:spPr bwMode="auto">
          <a:xfrm>
            <a:off x="4554538" y="5819775"/>
            <a:ext cx="8953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维修塞</a:t>
            </a:r>
          </a:p>
        </p:txBody>
      </p:sp>
      <p:cxnSp>
        <p:nvCxnSpPr>
          <p:cNvPr id="71" name="Straight Arrow Connector 32"/>
          <p:cNvCxnSpPr>
            <a:cxnSpLocks noChangeShapeType="1"/>
          </p:cNvCxnSpPr>
          <p:nvPr/>
        </p:nvCxnSpPr>
        <p:spPr bwMode="auto">
          <a:xfrm flipH="1" flipV="1">
            <a:off x="4602163" y="5332413"/>
            <a:ext cx="252412" cy="1349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1270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Oval 19"/>
          <p:cNvSpPr>
            <a:spLocks noChangeArrowheads="1"/>
          </p:cNvSpPr>
          <p:nvPr/>
        </p:nvSpPr>
        <p:spPr bwMode="auto">
          <a:xfrm>
            <a:off x="4737100" y="5346700"/>
            <a:ext cx="482600" cy="484188"/>
          </a:xfrm>
          <a:prstGeom prst="ellipse">
            <a:avLst/>
          </a:prstGeom>
          <a:noFill/>
          <a:ln w="28575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 b="1"/>
          </a:p>
        </p:txBody>
      </p:sp>
      <p:sp>
        <p:nvSpPr>
          <p:cNvPr id="73" name="Freeform 47"/>
          <p:cNvSpPr>
            <a:spLocks/>
          </p:cNvSpPr>
          <p:nvPr/>
        </p:nvSpPr>
        <p:spPr bwMode="auto">
          <a:xfrm rot="10800000">
            <a:off x="1633538" y="5618163"/>
            <a:ext cx="395287" cy="504825"/>
          </a:xfrm>
          <a:custGeom>
            <a:avLst/>
            <a:gdLst>
              <a:gd name="T0" fmla="*/ 0 w 19277"/>
              <a:gd name="T1" fmla="*/ 2147483646 h 5043"/>
              <a:gd name="T2" fmla="*/ 2147483646 w 19277"/>
              <a:gd name="T3" fmla="*/ 2147483646 h 5043"/>
              <a:gd name="T4" fmla="*/ 2147483646 w 19277"/>
              <a:gd name="T5" fmla="*/ 0 h 50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77" h="5043">
                <a:moveTo>
                  <a:pt x="0" y="5043"/>
                </a:moveTo>
                <a:lnTo>
                  <a:pt x="19277" y="3467"/>
                </a:lnTo>
                <a:lnTo>
                  <a:pt x="19277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421" y="2558030"/>
            <a:ext cx="3280394" cy="1701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873" y="4281921"/>
            <a:ext cx="3203267" cy="19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76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3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501580" y="1503833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互锁开关功能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当联锁电路开路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该系统会防止混合动力系统运作或关闭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SMR</a:t>
            </a: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00" y="2265833"/>
            <a:ext cx="4320000" cy="251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0" y="2493000"/>
            <a:ext cx="50768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93" y="3847136"/>
            <a:ext cx="32194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75" y="4918700"/>
            <a:ext cx="24384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 17"/>
          <p:cNvSpPr/>
          <p:nvPr/>
        </p:nvSpPr>
        <p:spPr>
          <a:xfrm>
            <a:off x="1881461" y="4918700"/>
            <a:ext cx="858837" cy="7508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38063" y="1527132"/>
            <a:ext cx="8489950" cy="1108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电池模块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-SOC 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充电状况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电池的充电状况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SOC=60%±20%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1" descr="Newsprint"/>
          <p:cNvSpPr>
            <a:spLocks noChangeArrowheads="1"/>
          </p:cNvSpPr>
          <p:nvPr/>
        </p:nvSpPr>
        <p:spPr bwMode="auto">
          <a:xfrm>
            <a:off x="3330000" y="2545800"/>
            <a:ext cx="8382000" cy="426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3939600" y="3406225"/>
            <a:ext cx="5181600" cy="2892425"/>
            <a:chOff x="960" y="2087"/>
            <a:chExt cx="3456" cy="1488"/>
          </a:xfrm>
        </p:grpSpPr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960" y="2087"/>
              <a:ext cx="3456" cy="185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960" y="2272"/>
              <a:ext cx="3456" cy="235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960" y="2507"/>
              <a:ext cx="3456" cy="648"/>
            </a:xfrm>
            <a:prstGeom prst="rect">
              <a:avLst/>
            </a:prstGeom>
            <a:solidFill>
              <a:srgbClr val="C4C4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960" y="3155"/>
              <a:ext cx="3456" cy="235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960" y="3390"/>
              <a:ext cx="3456" cy="185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>
              <a:off x="960" y="2833"/>
              <a:ext cx="3456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960" y="2087"/>
              <a:ext cx="3456" cy="1488"/>
            </a:xfrm>
            <a:prstGeom prst="rect">
              <a:avLst/>
            </a:prstGeom>
            <a:noFill/>
            <a:ln w="381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981" y="2640"/>
              <a:ext cx="3414" cy="492"/>
            </a:xfrm>
            <a:custGeom>
              <a:avLst/>
              <a:gdLst>
                <a:gd name="T0" fmla="*/ 0 w 3432"/>
                <a:gd name="T1" fmla="*/ 312 h 492"/>
                <a:gd name="T2" fmla="*/ 54 w 3432"/>
                <a:gd name="T3" fmla="*/ 288 h 492"/>
                <a:gd name="T4" fmla="*/ 124 w 3432"/>
                <a:gd name="T5" fmla="*/ 282 h 492"/>
                <a:gd name="T6" fmla="*/ 160 w 3432"/>
                <a:gd name="T7" fmla="*/ 306 h 492"/>
                <a:gd name="T8" fmla="*/ 279 w 3432"/>
                <a:gd name="T9" fmla="*/ 276 h 492"/>
                <a:gd name="T10" fmla="*/ 308 w 3432"/>
                <a:gd name="T11" fmla="*/ 258 h 492"/>
                <a:gd name="T12" fmla="*/ 344 w 3432"/>
                <a:gd name="T13" fmla="*/ 246 h 492"/>
                <a:gd name="T14" fmla="*/ 570 w 3432"/>
                <a:gd name="T15" fmla="*/ 300 h 492"/>
                <a:gd name="T16" fmla="*/ 646 w 3432"/>
                <a:gd name="T17" fmla="*/ 288 h 492"/>
                <a:gd name="T18" fmla="*/ 655 w 3432"/>
                <a:gd name="T19" fmla="*/ 270 h 492"/>
                <a:gd name="T20" fmla="*/ 796 w 3432"/>
                <a:gd name="T21" fmla="*/ 180 h 492"/>
                <a:gd name="T22" fmla="*/ 850 w 3432"/>
                <a:gd name="T23" fmla="*/ 228 h 492"/>
                <a:gd name="T24" fmla="*/ 854 w 3432"/>
                <a:gd name="T25" fmla="*/ 246 h 492"/>
                <a:gd name="T26" fmla="*/ 908 w 3432"/>
                <a:gd name="T27" fmla="*/ 270 h 492"/>
                <a:gd name="T28" fmla="*/ 1092 w 3432"/>
                <a:gd name="T29" fmla="*/ 240 h 492"/>
                <a:gd name="T30" fmla="*/ 1193 w 3432"/>
                <a:gd name="T31" fmla="*/ 258 h 492"/>
                <a:gd name="T32" fmla="*/ 1240 w 3432"/>
                <a:gd name="T33" fmla="*/ 276 h 492"/>
                <a:gd name="T34" fmla="*/ 1258 w 3432"/>
                <a:gd name="T35" fmla="*/ 282 h 492"/>
                <a:gd name="T36" fmla="*/ 1361 w 3432"/>
                <a:gd name="T37" fmla="*/ 252 h 492"/>
                <a:gd name="T38" fmla="*/ 1430 w 3432"/>
                <a:gd name="T39" fmla="*/ 216 h 492"/>
                <a:gd name="T40" fmla="*/ 1484 w 3432"/>
                <a:gd name="T41" fmla="*/ 192 h 492"/>
                <a:gd name="T42" fmla="*/ 1518 w 3432"/>
                <a:gd name="T43" fmla="*/ 168 h 492"/>
                <a:gd name="T44" fmla="*/ 1534 w 3432"/>
                <a:gd name="T45" fmla="*/ 156 h 492"/>
                <a:gd name="T46" fmla="*/ 1712 w 3432"/>
                <a:gd name="T47" fmla="*/ 78 h 492"/>
                <a:gd name="T48" fmla="*/ 1734 w 3432"/>
                <a:gd name="T49" fmla="*/ 54 h 492"/>
                <a:gd name="T50" fmla="*/ 1766 w 3432"/>
                <a:gd name="T51" fmla="*/ 36 h 492"/>
                <a:gd name="T52" fmla="*/ 1810 w 3432"/>
                <a:gd name="T53" fmla="*/ 0 h 492"/>
                <a:gd name="T54" fmla="*/ 1846 w 3432"/>
                <a:gd name="T55" fmla="*/ 12 h 492"/>
                <a:gd name="T56" fmla="*/ 1880 w 3432"/>
                <a:gd name="T57" fmla="*/ 36 h 492"/>
                <a:gd name="T58" fmla="*/ 1891 w 3432"/>
                <a:gd name="T59" fmla="*/ 54 h 492"/>
                <a:gd name="T60" fmla="*/ 1907 w 3432"/>
                <a:gd name="T61" fmla="*/ 60 h 492"/>
                <a:gd name="T62" fmla="*/ 1912 w 3432"/>
                <a:gd name="T63" fmla="*/ 78 h 492"/>
                <a:gd name="T64" fmla="*/ 1940 w 3432"/>
                <a:gd name="T65" fmla="*/ 108 h 492"/>
                <a:gd name="T66" fmla="*/ 1967 w 3432"/>
                <a:gd name="T67" fmla="*/ 132 h 492"/>
                <a:gd name="T68" fmla="*/ 1978 w 3432"/>
                <a:gd name="T69" fmla="*/ 150 h 492"/>
                <a:gd name="T70" fmla="*/ 1994 w 3432"/>
                <a:gd name="T71" fmla="*/ 156 h 492"/>
                <a:gd name="T72" fmla="*/ 2030 w 3432"/>
                <a:gd name="T73" fmla="*/ 180 h 492"/>
                <a:gd name="T74" fmla="*/ 2196 w 3432"/>
                <a:gd name="T75" fmla="*/ 246 h 492"/>
                <a:gd name="T76" fmla="*/ 2352 w 3432"/>
                <a:gd name="T77" fmla="*/ 234 h 492"/>
                <a:gd name="T78" fmla="*/ 2403 w 3432"/>
                <a:gd name="T79" fmla="*/ 216 h 492"/>
                <a:gd name="T80" fmla="*/ 2436 w 3432"/>
                <a:gd name="T81" fmla="*/ 204 h 492"/>
                <a:gd name="T82" fmla="*/ 2492 w 3432"/>
                <a:gd name="T83" fmla="*/ 258 h 492"/>
                <a:gd name="T84" fmla="*/ 2503 w 3432"/>
                <a:gd name="T85" fmla="*/ 276 h 492"/>
                <a:gd name="T86" fmla="*/ 2620 w 3432"/>
                <a:gd name="T87" fmla="*/ 222 h 492"/>
                <a:gd name="T88" fmla="*/ 2687 w 3432"/>
                <a:gd name="T89" fmla="*/ 270 h 492"/>
                <a:gd name="T90" fmla="*/ 2704 w 3432"/>
                <a:gd name="T91" fmla="*/ 312 h 492"/>
                <a:gd name="T92" fmla="*/ 2737 w 3432"/>
                <a:gd name="T93" fmla="*/ 324 h 492"/>
                <a:gd name="T94" fmla="*/ 2770 w 3432"/>
                <a:gd name="T95" fmla="*/ 348 h 492"/>
                <a:gd name="T96" fmla="*/ 2787 w 3432"/>
                <a:gd name="T97" fmla="*/ 354 h 492"/>
                <a:gd name="T98" fmla="*/ 2820 w 3432"/>
                <a:gd name="T99" fmla="*/ 372 h 492"/>
                <a:gd name="T100" fmla="*/ 2854 w 3432"/>
                <a:gd name="T101" fmla="*/ 396 h 492"/>
                <a:gd name="T102" fmla="*/ 2982 w 3432"/>
                <a:gd name="T103" fmla="*/ 474 h 492"/>
                <a:gd name="T104" fmla="*/ 3016 w 3432"/>
                <a:gd name="T105" fmla="*/ 492 h 492"/>
                <a:gd name="T106" fmla="*/ 3095 w 3432"/>
                <a:gd name="T107" fmla="*/ 456 h 492"/>
                <a:gd name="T108" fmla="*/ 3188 w 3432"/>
                <a:gd name="T109" fmla="*/ 414 h 49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32" h="492">
                  <a:moveTo>
                    <a:pt x="0" y="312"/>
                  </a:moveTo>
                  <a:cubicBezTo>
                    <a:pt x="43" y="298"/>
                    <a:pt x="25" y="307"/>
                    <a:pt x="54" y="288"/>
                  </a:cubicBezTo>
                  <a:cubicBezTo>
                    <a:pt x="74" y="258"/>
                    <a:pt x="108" y="265"/>
                    <a:pt x="138" y="282"/>
                  </a:cubicBezTo>
                  <a:cubicBezTo>
                    <a:pt x="151" y="289"/>
                    <a:pt x="174" y="306"/>
                    <a:pt x="174" y="306"/>
                  </a:cubicBezTo>
                  <a:cubicBezTo>
                    <a:pt x="220" y="301"/>
                    <a:pt x="257" y="290"/>
                    <a:pt x="300" y="276"/>
                  </a:cubicBezTo>
                  <a:cubicBezTo>
                    <a:pt x="366" y="254"/>
                    <a:pt x="266" y="289"/>
                    <a:pt x="336" y="258"/>
                  </a:cubicBezTo>
                  <a:cubicBezTo>
                    <a:pt x="348" y="253"/>
                    <a:pt x="372" y="246"/>
                    <a:pt x="372" y="246"/>
                  </a:cubicBezTo>
                  <a:cubicBezTo>
                    <a:pt x="454" y="253"/>
                    <a:pt x="531" y="284"/>
                    <a:pt x="612" y="300"/>
                  </a:cubicBezTo>
                  <a:cubicBezTo>
                    <a:pt x="640" y="297"/>
                    <a:pt x="674" y="306"/>
                    <a:pt x="696" y="288"/>
                  </a:cubicBezTo>
                  <a:cubicBezTo>
                    <a:pt x="702" y="283"/>
                    <a:pt x="703" y="275"/>
                    <a:pt x="708" y="270"/>
                  </a:cubicBezTo>
                  <a:cubicBezTo>
                    <a:pt x="745" y="237"/>
                    <a:pt x="806" y="195"/>
                    <a:pt x="852" y="180"/>
                  </a:cubicBezTo>
                  <a:cubicBezTo>
                    <a:pt x="885" y="191"/>
                    <a:pt x="902" y="195"/>
                    <a:pt x="918" y="228"/>
                  </a:cubicBezTo>
                  <a:cubicBezTo>
                    <a:pt x="921" y="234"/>
                    <a:pt x="920" y="242"/>
                    <a:pt x="924" y="246"/>
                  </a:cubicBezTo>
                  <a:cubicBezTo>
                    <a:pt x="929" y="251"/>
                    <a:pt x="970" y="267"/>
                    <a:pt x="978" y="270"/>
                  </a:cubicBezTo>
                  <a:cubicBezTo>
                    <a:pt x="1050" y="266"/>
                    <a:pt x="1107" y="252"/>
                    <a:pt x="1176" y="240"/>
                  </a:cubicBezTo>
                  <a:cubicBezTo>
                    <a:pt x="1219" y="244"/>
                    <a:pt x="1245" y="246"/>
                    <a:pt x="1284" y="258"/>
                  </a:cubicBezTo>
                  <a:cubicBezTo>
                    <a:pt x="1302" y="263"/>
                    <a:pt x="1320" y="270"/>
                    <a:pt x="1338" y="276"/>
                  </a:cubicBezTo>
                  <a:cubicBezTo>
                    <a:pt x="1344" y="278"/>
                    <a:pt x="1356" y="282"/>
                    <a:pt x="1356" y="282"/>
                  </a:cubicBezTo>
                  <a:cubicBezTo>
                    <a:pt x="1388" y="277"/>
                    <a:pt x="1436" y="271"/>
                    <a:pt x="1464" y="252"/>
                  </a:cubicBezTo>
                  <a:cubicBezTo>
                    <a:pt x="1488" y="236"/>
                    <a:pt x="1514" y="223"/>
                    <a:pt x="1542" y="216"/>
                  </a:cubicBezTo>
                  <a:cubicBezTo>
                    <a:pt x="1558" y="205"/>
                    <a:pt x="1580" y="203"/>
                    <a:pt x="1596" y="192"/>
                  </a:cubicBezTo>
                  <a:cubicBezTo>
                    <a:pt x="1608" y="184"/>
                    <a:pt x="1620" y="176"/>
                    <a:pt x="1632" y="168"/>
                  </a:cubicBezTo>
                  <a:cubicBezTo>
                    <a:pt x="1638" y="164"/>
                    <a:pt x="1650" y="156"/>
                    <a:pt x="1650" y="156"/>
                  </a:cubicBezTo>
                  <a:cubicBezTo>
                    <a:pt x="1703" y="76"/>
                    <a:pt x="1749" y="83"/>
                    <a:pt x="1842" y="78"/>
                  </a:cubicBezTo>
                  <a:cubicBezTo>
                    <a:pt x="1890" y="62"/>
                    <a:pt x="1834" y="86"/>
                    <a:pt x="1866" y="54"/>
                  </a:cubicBezTo>
                  <a:cubicBezTo>
                    <a:pt x="1875" y="45"/>
                    <a:pt x="1891" y="43"/>
                    <a:pt x="1902" y="36"/>
                  </a:cubicBezTo>
                  <a:cubicBezTo>
                    <a:pt x="1916" y="14"/>
                    <a:pt x="1929" y="14"/>
                    <a:pt x="1950" y="0"/>
                  </a:cubicBezTo>
                  <a:cubicBezTo>
                    <a:pt x="1962" y="4"/>
                    <a:pt x="1975" y="5"/>
                    <a:pt x="1986" y="12"/>
                  </a:cubicBezTo>
                  <a:cubicBezTo>
                    <a:pt x="1998" y="20"/>
                    <a:pt x="2022" y="36"/>
                    <a:pt x="2022" y="36"/>
                  </a:cubicBezTo>
                  <a:cubicBezTo>
                    <a:pt x="2026" y="42"/>
                    <a:pt x="2028" y="49"/>
                    <a:pt x="2034" y="54"/>
                  </a:cubicBezTo>
                  <a:cubicBezTo>
                    <a:pt x="2039" y="58"/>
                    <a:pt x="2048" y="56"/>
                    <a:pt x="2052" y="60"/>
                  </a:cubicBezTo>
                  <a:cubicBezTo>
                    <a:pt x="2056" y="64"/>
                    <a:pt x="2055" y="72"/>
                    <a:pt x="2058" y="78"/>
                  </a:cubicBezTo>
                  <a:cubicBezTo>
                    <a:pt x="2068" y="98"/>
                    <a:pt x="2070" y="96"/>
                    <a:pt x="2088" y="108"/>
                  </a:cubicBezTo>
                  <a:cubicBezTo>
                    <a:pt x="2122" y="160"/>
                    <a:pt x="2077" y="99"/>
                    <a:pt x="2118" y="132"/>
                  </a:cubicBezTo>
                  <a:cubicBezTo>
                    <a:pt x="2124" y="137"/>
                    <a:pt x="2124" y="145"/>
                    <a:pt x="2130" y="150"/>
                  </a:cubicBezTo>
                  <a:cubicBezTo>
                    <a:pt x="2135" y="154"/>
                    <a:pt x="2142" y="153"/>
                    <a:pt x="2148" y="156"/>
                  </a:cubicBezTo>
                  <a:cubicBezTo>
                    <a:pt x="2161" y="163"/>
                    <a:pt x="2184" y="180"/>
                    <a:pt x="2184" y="180"/>
                  </a:cubicBezTo>
                  <a:cubicBezTo>
                    <a:pt x="2220" y="234"/>
                    <a:pt x="2307" y="232"/>
                    <a:pt x="2364" y="246"/>
                  </a:cubicBezTo>
                  <a:cubicBezTo>
                    <a:pt x="2437" y="243"/>
                    <a:pt x="2475" y="251"/>
                    <a:pt x="2532" y="234"/>
                  </a:cubicBezTo>
                  <a:cubicBezTo>
                    <a:pt x="2532" y="234"/>
                    <a:pt x="2577" y="219"/>
                    <a:pt x="2586" y="216"/>
                  </a:cubicBezTo>
                  <a:cubicBezTo>
                    <a:pt x="2598" y="212"/>
                    <a:pt x="2622" y="204"/>
                    <a:pt x="2622" y="204"/>
                  </a:cubicBezTo>
                  <a:cubicBezTo>
                    <a:pt x="2656" y="215"/>
                    <a:pt x="2661" y="226"/>
                    <a:pt x="2682" y="258"/>
                  </a:cubicBezTo>
                  <a:cubicBezTo>
                    <a:pt x="2686" y="264"/>
                    <a:pt x="2694" y="276"/>
                    <a:pt x="2694" y="276"/>
                  </a:cubicBezTo>
                  <a:cubicBezTo>
                    <a:pt x="2737" y="262"/>
                    <a:pt x="2777" y="236"/>
                    <a:pt x="2820" y="222"/>
                  </a:cubicBezTo>
                  <a:cubicBezTo>
                    <a:pt x="2881" y="234"/>
                    <a:pt x="2853" y="244"/>
                    <a:pt x="2892" y="270"/>
                  </a:cubicBezTo>
                  <a:cubicBezTo>
                    <a:pt x="2895" y="281"/>
                    <a:pt x="2898" y="304"/>
                    <a:pt x="2910" y="312"/>
                  </a:cubicBezTo>
                  <a:cubicBezTo>
                    <a:pt x="2921" y="319"/>
                    <a:pt x="2935" y="317"/>
                    <a:pt x="2946" y="324"/>
                  </a:cubicBezTo>
                  <a:cubicBezTo>
                    <a:pt x="2958" y="332"/>
                    <a:pt x="2968" y="343"/>
                    <a:pt x="2982" y="348"/>
                  </a:cubicBezTo>
                  <a:cubicBezTo>
                    <a:pt x="2988" y="350"/>
                    <a:pt x="2994" y="351"/>
                    <a:pt x="3000" y="354"/>
                  </a:cubicBezTo>
                  <a:cubicBezTo>
                    <a:pt x="3012" y="360"/>
                    <a:pt x="3024" y="365"/>
                    <a:pt x="3036" y="372"/>
                  </a:cubicBezTo>
                  <a:cubicBezTo>
                    <a:pt x="3049" y="379"/>
                    <a:pt x="3072" y="396"/>
                    <a:pt x="3072" y="396"/>
                  </a:cubicBezTo>
                  <a:cubicBezTo>
                    <a:pt x="3101" y="440"/>
                    <a:pt x="3162" y="458"/>
                    <a:pt x="3210" y="474"/>
                  </a:cubicBezTo>
                  <a:cubicBezTo>
                    <a:pt x="3223" y="478"/>
                    <a:pt x="3233" y="488"/>
                    <a:pt x="3246" y="492"/>
                  </a:cubicBezTo>
                  <a:cubicBezTo>
                    <a:pt x="3279" y="485"/>
                    <a:pt x="3300" y="469"/>
                    <a:pt x="3330" y="456"/>
                  </a:cubicBezTo>
                  <a:cubicBezTo>
                    <a:pt x="3363" y="441"/>
                    <a:pt x="3406" y="440"/>
                    <a:pt x="3432" y="414"/>
                  </a:cubicBezTo>
                </a:path>
              </a:pathLst>
            </a:custGeom>
            <a:noFill/>
            <a:ln w="101600" cap="flat" cmpd="sng">
              <a:solidFill>
                <a:srgbClr val="969696">
                  <a:alpha val="50195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1593903" algn="ctr" rotWithShape="0">
                      <a:srgbClr val="5A5A5A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972" y="2598"/>
              <a:ext cx="3414" cy="492"/>
            </a:xfrm>
            <a:custGeom>
              <a:avLst/>
              <a:gdLst>
                <a:gd name="T0" fmla="*/ 0 w 3432"/>
                <a:gd name="T1" fmla="*/ 312 h 492"/>
                <a:gd name="T2" fmla="*/ 54 w 3432"/>
                <a:gd name="T3" fmla="*/ 288 h 492"/>
                <a:gd name="T4" fmla="*/ 124 w 3432"/>
                <a:gd name="T5" fmla="*/ 282 h 492"/>
                <a:gd name="T6" fmla="*/ 160 w 3432"/>
                <a:gd name="T7" fmla="*/ 306 h 492"/>
                <a:gd name="T8" fmla="*/ 279 w 3432"/>
                <a:gd name="T9" fmla="*/ 276 h 492"/>
                <a:gd name="T10" fmla="*/ 308 w 3432"/>
                <a:gd name="T11" fmla="*/ 258 h 492"/>
                <a:gd name="T12" fmla="*/ 344 w 3432"/>
                <a:gd name="T13" fmla="*/ 246 h 492"/>
                <a:gd name="T14" fmla="*/ 570 w 3432"/>
                <a:gd name="T15" fmla="*/ 300 h 492"/>
                <a:gd name="T16" fmla="*/ 646 w 3432"/>
                <a:gd name="T17" fmla="*/ 288 h 492"/>
                <a:gd name="T18" fmla="*/ 655 w 3432"/>
                <a:gd name="T19" fmla="*/ 270 h 492"/>
                <a:gd name="T20" fmla="*/ 796 w 3432"/>
                <a:gd name="T21" fmla="*/ 180 h 492"/>
                <a:gd name="T22" fmla="*/ 850 w 3432"/>
                <a:gd name="T23" fmla="*/ 228 h 492"/>
                <a:gd name="T24" fmla="*/ 854 w 3432"/>
                <a:gd name="T25" fmla="*/ 246 h 492"/>
                <a:gd name="T26" fmla="*/ 908 w 3432"/>
                <a:gd name="T27" fmla="*/ 270 h 492"/>
                <a:gd name="T28" fmla="*/ 1092 w 3432"/>
                <a:gd name="T29" fmla="*/ 240 h 492"/>
                <a:gd name="T30" fmla="*/ 1193 w 3432"/>
                <a:gd name="T31" fmla="*/ 258 h 492"/>
                <a:gd name="T32" fmla="*/ 1240 w 3432"/>
                <a:gd name="T33" fmla="*/ 276 h 492"/>
                <a:gd name="T34" fmla="*/ 1258 w 3432"/>
                <a:gd name="T35" fmla="*/ 282 h 492"/>
                <a:gd name="T36" fmla="*/ 1361 w 3432"/>
                <a:gd name="T37" fmla="*/ 252 h 492"/>
                <a:gd name="T38" fmla="*/ 1430 w 3432"/>
                <a:gd name="T39" fmla="*/ 216 h 492"/>
                <a:gd name="T40" fmla="*/ 1484 w 3432"/>
                <a:gd name="T41" fmla="*/ 192 h 492"/>
                <a:gd name="T42" fmla="*/ 1518 w 3432"/>
                <a:gd name="T43" fmla="*/ 168 h 492"/>
                <a:gd name="T44" fmla="*/ 1534 w 3432"/>
                <a:gd name="T45" fmla="*/ 156 h 492"/>
                <a:gd name="T46" fmla="*/ 1712 w 3432"/>
                <a:gd name="T47" fmla="*/ 78 h 492"/>
                <a:gd name="T48" fmla="*/ 1734 w 3432"/>
                <a:gd name="T49" fmla="*/ 54 h 492"/>
                <a:gd name="T50" fmla="*/ 1766 w 3432"/>
                <a:gd name="T51" fmla="*/ 36 h 492"/>
                <a:gd name="T52" fmla="*/ 1810 w 3432"/>
                <a:gd name="T53" fmla="*/ 0 h 492"/>
                <a:gd name="T54" fmla="*/ 1846 w 3432"/>
                <a:gd name="T55" fmla="*/ 12 h 492"/>
                <a:gd name="T56" fmla="*/ 1880 w 3432"/>
                <a:gd name="T57" fmla="*/ 36 h 492"/>
                <a:gd name="T58" fmla="*/ 1891 w 3432"/>
                <a:gd name="T59" fmla="*/ 54 h 492"/>
                <a:gd name="T60" fmla="*/ 1907 w 3432"/>
                <a:gd name="T61" fmla="*/ 60 h 492"/>
                <a:gd name="T62" fmla="*/ 1912 w 3432"/>
                <a:gd name="T63" fmla="*/ 78 h 492"/>
                <a:gd name="T64" fmla="*/ 1940 w 3432"/>
                <a:gd name="T65" fmla="*/ 108 h 492"/>
                <a:gd name="T66" fmla="*/ 1967 w 3432"/>
                <a:gd name="T67" fmla="*/ 132 h 492"/>
                <a:gd name="T68" fmla="*/ 1978 w 3432"/>
                <a:gd name="T69" fmla="*/ 150 h 492"/>
                <a:gd name="T70" fmla="*/ 1994 w 3432"/>
                <a:gd name="T71" fmla="*/ 156 h 492"/>
                <a:gd name="T72" fmla="*/ 2030 w 3432"/>
                <a:gd name="T73" fmla="*/ 180 h 492"/>
                <a:gd name="T74" fmla="*/ 2196 w 3432"/>
                <a:gd name="T75" fmla="*/ 246 h 492"/>
                <a:gd name="T76" fmla="*/ 2352 w 3432"/>
                <a:gd name="T77" fmla="*/ 234 h 492"/>
                <a:gd name="T78" fmla="*/ 2403 w 3432"/>
                <a:gd name="T79" fmla="*/ 216 h 492"/>
                <a:gd name="T80" fmla="*/ 2436 w 3432"/>
                <a:gd name="T81" fmla="*/ 204 h 492"/>
                <a:gd name="T82" fmla="*/ 2492 w 3432"/>
                <a:gd name="T83" fmla="*/ 258 h 492"/>
                <a:gd name="T84" fmla="*/ 2503 w 3432"/>
                <a:gd name="T85" fmla="*/ 276 h 492"/>
                <a:gd name="T86" fmla="*/ 2620 w 3432"/>
                <a:gd name="T87" fmla="*/ 222 h 492"/>
                <a:gd name="T88" fmla="*/ 2687 w 3432"/>
                <a:gd name="T89" fmla="*/ 270 h 492"/>
                <a:gd name="T90" fmla="*/ 2704 w 3432"/>
                <a:gd name="T91" fmla="*/ 312 h 492"/>
                <a:gd name="T92" fmla="*/ 2737 w 3432"/>
                <a:gd name="T93" fmla="*/ 324 h 492"/>
                <a:gd name="T94" fmla="*/ 2770 w 3432"/>
                <a:gd name="T95" fmla="*/ 348 h 492"/>
                <a:gd name="T96" fmla="*/ 2787 w 3432"/>
                <a:gd name="T97" fmla="*/ 354 h 492"/>
                <a:gd name="T98" fmla="*/ 2820 w 3432"/>
                <a:gd name="T99" fmla="*/ 372 h 492"/>
                <a:gd name="T100" fmla="*/ 2854 w 3432"/>
                <a:gd name="T101" fmla="*/ 396 h 492"/>
                <a:gd name="T102" fmla="*/ 2982 w 3432"/>
                <a:gd name="T103" fmla="*/ 474 h 492"/>
                <a:gd name="T104" fmla="*/ 3016 w 3432"/>
                <a:gd name="T105" fmla="*/ 492 h 492"/>
                <a:gd name="T106" fmla="*/ 3095 w 3432"/>
                <a:gd name="T107" fmla="*/ 456 h 492"/>
                <a:gd name="T108" fmla="*/ 3188 w 3432"/>
                <a:gd name="T109" fmla="*/ 414 h 49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32" h="492">
                  <a:moveTo>
                    <a:pt x="0" y="312"/>
                  </a:moveTo>
                  <a:cubicBezTo>
                    <a:pt x="43" y="298"/>
                    <a:pt x="25" y="307"/>
                    <a:pt x="54" y="288"/>
                  </a:cubicBezTo>
                  <a:cubicBezTo>
                    <a:pt x="74" y="258"/>
                    <a:pt x="108" y="265"/>
                    <a:pt x="138" y="282"/>
                  </a:cubicBezTo>
                  <a:cubicBezTo>
                    <a:pt x="151" y="289"/>
                    <a:pt x="174" y="306"/>
                    <a:pt x="174" y="306"/>
                  </a:cubicBezTo>
                  <a:cubicBezTo>
                    <a:pt x="220" y="301"/>
                    <a:pt x="257" y="290"/>
                    <a:pt x="300" y="276"/>
                  </a:cubicBezTo>
                  <a:cubicBezTo>
                    <a:pt x="366" y="254"/>
                    <a:pt x="266" y="289"/>
                    <a:pt x="336" y="258"/>
                  </a:cubicBezTo>
                  <a:cubicBezTo>
                    <a:pt x="348" y="253"/>
                    <a:pt x="372" y="246"/>
                    <a:pt x="372" y="246"/>
                  </a:cubicBezTo>
                  <a:cubicBezTo>
                    <a:pt x="454" y="253"/>
                    <a:pt x="531" y="284"/>
                    <a:pt x="612" y="300"/>
                  </a:cubicBezTo>
                  <a:cubicBezTo>
                    <a:pt x="640" y="297"/>
                    <a:pt x="674" y="306"/>
                    <a:pt x="696" y="288"/>
                  </a:cubicBezTo>
                  <a:cubicBezTo>
                    <a:pt x="702" y="283"/>
                    <a:pt x="703" y="275"/>
                    <a:pt x="708" y="270"/>
                  </a:cubicBezTo>
                  <a:cubicBezTo>
                    <a:pt x="745" y="237"/>
                    <a:pt x="806" y="195"/>
                    <a:pt x="852" y="180"/>
                  </a:cubicBezTo>
                  <a:cubicBezTo>
                    <a:pt x="885" y="191"/>
                    <a:pt x="902" y="195"/>
                    <a:pt x="918" y="228"/>
                  </a:cubicBezTo>
                  <a:cubicBezTo>
                    <a:pt x="921" y="234"/>
                    <a:pt x="920" y="242"/>
                    <a:pt x="924" y="246"/>
                  </a:cubicBezTo>
                  <a:cubicBezTo>
                    <a:pt x="929" y="251"/>
                    <a:pt x="970" y="267"/>
                    <a:pt x="978" y="270"/>
                  </a:cubicBezTo>
                  <a:cubicBezTo>
                    <a:pt x="1050" y="266"/>
                    <a:pt x="1107" y="252"/>
                    <a:pt x="1176" y="240"/>
                  </a:cubicBezTo>
                  <a:cubicBezTo>
                    <a:pt x="1219" y="244"/>
                    <a:pt x="1245" y="246"/>
                    <a:pt x="1284" y="258"/>
                  </a:cubicBezTo>
                  <a:cubicBezTo>
                    <a:pt x="1302" y="263"/>
                    <a:pt x="1320" y="270"/>
                    <a:pt x="1338" y="276"/>
                  </a:cubicBezTo>
                  <a:cubicBezTo>
                    <a:pt x="1344" y="278"/>
                    <a:pt x="1356" y="282"/>
                    <a:pt x="1356" y="282"/>
                  </a:cubicBezTo>
                  <a:cubicBezTo>
                    <a:pt x="1388" y="277"/>
                    <a:pt x="1436" y="271"/>
                    <a:pt x="1464" y="252"/>
                  </a:cubicBezTo>
                  <a:cubicBezTo>
                    <a:pt x="1488" y="236"/>
                    <a:pt x="1514" y="223"/>
                    <a:pt x="1542" y="216"/>
                  </a:cubicBezTo>
                  <a:cubicBezTo>
                    <a:pt x="1558" y="205"/>
                    <a:pt x="1580" y="203"/>
                    <a:pt x="1596" y="192"/>
                  </a:cubicBezTo>
                  <a:cubicBezTo>
                    <a:pt x="1608" y="184"/>
                    <a:pt x="1620" y="176"/>
                    <a:pt x="1632" y="168"/>
                  </a:cubicBezTo>
                  <a:cubicBezTo>
                    <a:pt x="1638" y="164"/>
                    <a:pt x="1650" y="156"/>
                    <a:pt x="1650" y="156"/>
                  </a:cubicBezTo>
                  <a:cubicBezTo>
                    <a:pt x="1703" y="76"/>
                    <a:pt x="1749" y="83"/>
                    <a:pt x="1842" y="78"/>
                  </a:cubicBezTo>
                  <a:cubicBezTo>
                    <a:pt x="1890" y="62"/>
                    <a:pt x="1834" y="86"/>
                    <a:pt x="1866" y="54"/>
                  </a:cubicBezTo>
                  <a:cubicBezTo>
                    <a:pt x="1875" y="45"/>
                    <a:pt x="1891" y="43"/>
                    <a:pt x="1902" y="36"/>
                  </a:cubicBezTo>
                  <a:cubicBezTo>
                    <a:pt x="1916" y="14"/>
                    <a:pt x="1929" y="14"/>
                    <a:pt x="1950" y="0"/>
                  </a:cubicBezTo>
                  <a:cubicBezTo>
                    <a:pt x="1962" y="4"/>
                    <a:pt x="1975" y="5"/>
                    <a:pt x="1986" y="12"/>
                  </a:cubicBezTo>
                  <a:cubicBezTo>
                    <a:pt x="1998" y="20"/>
                    <a:pt x="2022" y="36"/>
                    <a:pt x="2022" y="36"/>
                  </a:cubicBezTo>
                  <a:cubicBezTo>
                    <a:pt x="2026" y="42"/>
                    <a:pt x="2028" y="49"/>
                    <a:pt x="2034" y="54"/>
                  </a:cubicBezTo>
                  <a:cubicBezTo>
                    <a:pt x="2039" y="58"/>
                    <a:pt x="2048" y="56"/>
                    <a:pt x="2052" y="60"/>
                  </a:cubicBezTo>
                  <a:cubicBezTo>
                    <a:pt x="2056" y="64"/>
                    <a:pt x="2055" y="72"/>
                    <a:pt x="2058" y="78"/>
                  </a:cubicBezTo>
                  <a:cubicBezTo>
                    <a:pt x="2068" y="98"/>
                    <a:pt x="2070" y="96"/>
                    <a:pt x="2088" y="108"/>
                  </a:cubicBezTo>
                  <a:cubicBezTo>
                    <a:pt x="2122" y="160"/>
                    <a:pt x="2077" y="99"/>
                    <a:pt x="2118" y="132"/>
                  </a:cubicBezTo>
                  <a:cubicBezTo>
                    <a:pt x="2124" y="137"/>
                    <a:pt x="2124" y="145"/>
                    <a:pt x="2130" y="150"/>
                  </a:cubicBezTo>
                  <a:cubicBezTo>
                    <a:pt x="2135" y="154"/>
                    <a:pt x="2142" y="153"/>
                    <a:pt x="2148" y="156"/>
                  </a:cubicBezTo>
                  <a:cubicBezTo>
                    <a:pt x="2161" y="163"/>
                    <a:pt x="2184" y="180"/>
                    <a:pt x="2184" y="180"/>
                  </a:cubicBezTo>
                  <a:cubicBezTo>
                    <a:pt x="2220" y="234"/>
                    <a:pt x="2307" y="232"/>
                    <a:pt x="2364" y="246"/>
                  </a:cubicBezTo>
                  <a:cubicBezTo>
                    <a:pt x="2437" y="243"/>
                    <a:pt x="2475" y="251"/>
                    <a:pt x="2532" y="234"/>
                  </a:cubicBezTo>
                  <a:cubicBezTo>
                    <a:pt x="2532" y="234"/>
                    <a:pt x="2577" y="219"/>
                    <a:pt x="2586" y="216"/>
                  </a:cubicBezTo>
                  <a:cubicBezTo>
                    <a:pt x="2598" y="212"/>
                    <a:pt x="2622" y="204"/>
                    <a:pt x="2622" y="204"/>
                  </a:cubicBezTo>
                  <a:cubicBezTo>
                    <a:pt x="2656" y="215"/>
                    <a:pt x="2661" y="226"/>
                    <a:pt x="2682" y="258"/>
                  </a:cubicBezTo>
                  <a:cubicBezTo>
                    <a:pt x="2686" y="264"/>
                    <a:pt x="2694" y="276"/>
                    <a:pt x="2694" y="276"/>
                  </a:cubicBezTo>
                  <a:cubicBezTo>
                    <a:pt x="2737" y="262"/>
                    <a:pt x="2777" y="236"/>
                    <a:pt x="2820" y="222"/>
                  </a:cubicBezTo>
                  <a:cubicBezTo>
                    <a:pt x="2881" y="234"/>
                    <a:pt x="2853" y="244"/>
                    <a:pt x="2892" y="270"/>
                  </a:cubicBezTo>
                  <a:cubicBezTo>
                    <a:pt x="2895" y="281"/>
                    <a:pt x="2898" y="304"/>
                    <a:pt x="2910" y="312"/>
                  </a:cubicBezTo>
                  <a:cubicBezTo>
                    <a:pt x="2921" y="319"/>
                    <a:pt x="2935" y="317"/>
                    <a:pt x="2946" y="324"/>
                  </a:cubicBezTo>
                  <a:cubicBezTo>
                    <a:pt x="2958" y="332"/>
                    <a:pt x="2968" y="343"/>
                    <a:pt x="2982" y="348"/>
                  </a:cubicBezTo>
                  <a:cubicBezTo>
                    <a:pt x="2988" y="350"/>
                    <a:pt x="2994" y="351"/>
                    <a:pt x="3000" y="354"/>
                  </a:cubicBezTo>
                  <a:cubicBezTo>
                    <a:pt x="3012" y="360"/>
                    <a:pt x="3024" y="365"/>
                    <a:pt x="3036" y="372"/>
                  </a:cubicBezTo>
                  <a:cubicBezTo>
                    <a:pt x="3049" y="379"/>
                    <a:pt x="3072" y="396"/>
                    <a:pt x="3072" y="396"/>
                  </a:cubicBezTo>
                  <a:cubicBezTo>
                    <a:pt x="3101" y="440"/>
                    <a:pt x="3162" y="458"/>
                    <a:pt x="3210" y="474"/>
                  </a:cubicBezTo>
                  <a:cubicBezTo>
                    <a:pt x="3223" y="478"/>
                    <a:pt x="3233" y="488"/>
                    <a:pt x="3246" y="492"/>
                  </a:cubicBezTo>
                  <a:cubicBezTo>
                    <a:pt x="3279" y="485"/>
                    <a:pt x="3300" y="469"/>
                    <a:pt x="3330" y="456"/>
                  </a:cubicBezTo>
                  <a:cubicBezTo>
                    <a:pt x="3363" y="441"/>
                    <a:pt x="3406" y="440"/>
                    <a:pt x="3432" y="414"/>
                  </a:cubicBezTo>
                </a:path>
              </a:pathLst>
            </a:custGeom>
            <a:noFill/>
            <a:ln w="1016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28398" dir="1593903">
                <a:srgbClr val="001F7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H="1">
              <a:off x="960" y="2508"/>
              <a:ext cx="3456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33"/>
            <p:cNvSpPr>
              <a:spLocks noChangeShapeType="1"/>
            </p:cNvSpPr>
            <p:nvPr/>
          </p:nvSpPr>
          <p:spPr bwMode="auto">
            <a:xfrm flipH="1">
              <a:off x="960" y="3153"/>
              <a:ext cx="3456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6050975" y="3428450"/>
            <a:ext cx="1250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</a:rPr>
              <a:t>充电过度范围</a:t>
            </a: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6070025" y="5952575"/>
            <a:ext cx="1250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</a:rPr>
              <a:t>放电过度范围</a:t>
            </a:r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8105200" y="2698200"/>
            <a:ext cx="1981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 i="1">
                <a:solidFill>
                  <a:srgbClr val="000000"/>
                </a:solidFill>
              </a:rPr>
              <a:t>SOC</a:t>
            </a:r>
            <a:r>
              <a:rPr lang="zh-CN" altLang="en-US" sz="1400" b="1" i="1">
                <a:solidFill>
                  <a:srgbClr val="000000"/>
                </a:solidFill>
              </a:rPr>
              <a:t>的充电举例</a:t>
            </a:r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3939600" y="4069800"/>
            <a:ext cx="304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</a:rPr>
              <a:t>SOC</a:t>
            </a:r>
            <a:r>
              <a:rPr lang="zh-CN" altLang="en-US" sz="1400" b="1">
                <a:solidFill>
                  <a:srgbClr val="000000"/>
                </a:solidFill>
              </a:rPr>
              <a:t>控制上限</a:t>
            </a:r>
            <a:endParaRPr lang="en-US" altLang="zh-CN" sz="1400" b="1">
              <a:solidFill>
                <a:srgbClr val="000000"/>
              </a:solidFill>
            </a:endParaRPr>
          </a:p>
        </p:txBody>
      </p:sp>
      <p:sp>
        <p:nvSpPr>
          <p:cNvPr id="28" name="Text Box 38"/>
          <p:cNvSpPr txBox="1">
            <a:spLocks noChangeArrowheads="1"/>
          </p:cNvSpPr>
          <p:nvPr/>
        </p:nvSpPr>
        <p:spPr bwMode="auto">
          <a:xfrm>
            <a:off x="3939600" y="5323925"/>
            <a:ext cx="304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</a:rPr>
              <a:t>SOC </a:t>
            </a:r>
            <a:r>
              <a:rPr lang="zh-CN" altLang="en-US" sz="1400" b="1">
                <a:solidFill>
                  <a:srgbClr val="000000"/>
                </a:solidFill>
              </a:rPr>
              <a:t>控制下限</a:t>
            </a:r>
            <a:endParaRPr lang="en-US" altLang="zh-CN" sz="1400" b="1">
              <a:solidFill>
                <a:srgbClr val="000000"/>
              </a:solidFill>
            </a:endParaRPr>
          </a:p>
        </p:txBody>
      </p:sp>
      <p:sp>
        <p:nvSpPr>
          <p:cNvPr id="29" name="Text Box 39"/>
          <p:cNvSpPr txBox="1">
            <a:spLocks noChangeArrowheads="1"/>
          </p:cNvSpPr>
          <p:nvPr/>
        </p:nvSpPr>
        <p:spPr bwMode="auto">
          <a:xfrm>
            <a:off x="8156000" y="4390475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</a:rPr>
              <a:t>目标</a:t>
            </a:r>
            <a:r>
              <a:rPr lang="en-US" altLang="zh-CN" sz="1400" b="1">
                <a:solidFill>
                  <a:srgbClr val="000000"/>
                </a:solidFill>
              </a:rPr>
              <a:t>SOC</a:t>
            </a:r>
          </a:p>
        </p:txBody>
      </p:sp>
      <p:sp>
        <p:nvSpPr>
          <p:cNvPr id="30" name="Text Box 40"/>
          <p:cNvSpPr txBox="1">
            <a:spLocks noChangeArrowheads="1"/>
          </p:cNvSpPr>
          <p:nvPr/>
        </p:nvSpPr>
        <p:spPr bwMode="auto">
          <a:xfrm rot="16200000">
            <a:off x="3184744" y="4669082"/>
            <a:ext cx="704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800" b="1">
                <a:solidFill>
                  <a:srgbClr val="000000"/>
                </a:solidFill>
              </a:rPr>
              <a:t>SOC</a:t>
            </a: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7281288" y="6447875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</a:rPr>
              <a:t>时间</a:t>
            </a:r>
          </a:p>
        </p:txBody>
      </p:sp>
      <p:sp>
        <p:nvSpPr>
          <p:cNvPr id="32" name="Line 42"/>
          <p:cNvSpPr>
            <a:spLocks noChangeShapeType="1"/>
          </p:cNvSpPr>
          <p:nvPr/>
        </p:nvSpPr>
        <p:spPr bwMode="auto">
          <a:xfrm flipV="1">
            <a:off x="3787200" y="3787225"/>
            <a:ext cx="0" cy="213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" name="Line 43"/>
          <p:cNvSpPr>
            <a:spLocks noChangeShapeType="1"/>
          </p:cNvSpPr>
          <p:nvPr/>
        </p:nvSpPr>
        <p:spPr bwMode="auto">
          <a:xfrm flipV="1">
            <a:off x="4168200" y="6454225"/>
            <a:ext cx="4800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" name="Freeform 45"/>
          <p:cNvSpPr>
            <a:spLocks/>
          </p:cNvSpPr>
          <p:nvPr/>
        </p:nvSpPr>
        <p:spPr bwMode="auto">
          <a:xfrm>
            <a:off x="7581325" y="2926800"/>
            <a:ext cx="815975" cy="1908175"/>
          </a:xfrm>
          <a:custGeom>
            <a:avLst/>
            <a:gdLst>
              <a:gd name="T0" fmla="*/ 0 w 816"/>
              <a:gd name="T1" fmla="*/ 2147483646 h 1008"/>
              <a:gd name="T2" fmla="*/ 2147483646 w 816"/>
              <a:gd name="T3" fmla="*/ 0 h 1008"/>
              <a:gd name="T4" fmla="*/ 2147483646 w 816"/>
              <a:gd name="T5" fmla="*/ 0 h 10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1008">
                <a:moveTo>
                  <a:pt x="0" y="1008"/>
                </a:moveTo>
                <a:lnTo>
                  <a:pt x="576" y="0"/>
                </a:lnTo>
                <a:lnTo>
                  <a:pt x="816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96969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35" name="Group 53"/>
          <p:cNvGrpSpPr>
            <a:grpSpLocks/>
          </p:cNvGrpSpPr>
          <p:nvPr/>
        </p:nvGrpSpPr>
        <p:grpSpPr bwMode="auto">
          <a:xfrm>
            <a:off x="9938763" y="3460200"/>
            <a:ext cx="0" cy="2819400"/>
            <a:chOff x="4512" y="1824"/>
            <a:chExt cx="0" cy="1776"/>
          </a:xfrm>
        </p:grpSpPr>
        <p:sp>
          <p:nvSpPr>
            <p:cNvPr id="36" name="Line 48"/>
            <p:cNvSpPr>
              <a:spLocks noChangeShapeType="1"/>
            </p:cNvSpPr>
            <p:nvPr/>
          </p:nvSpPr>
          <p:spPr bwMode="auto">
            <a:xfrm flipV="1">
              <a:off x="4512" y="1824"/>
              <a:ext cx="0" cy="144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52"/>
            <p:cNvSpPr>
              <a:spLocks noChangeShapeType="1"/>
            </p:cNvSpPr>
            <p:nvPr/>
          </p:nvSpPr>
          <p:spPr bwMode="auto">
            <a:xfrm flipV="1">
              <a:off x="4512" y="2160"/>
              <a:ext cx="0" cy="144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Group 54"/>
          <p:cNvGrpSpPr>
            <a:grpSpLocks/>
          </p:cNvGrpSpPr>
          <p:nvPr/>
        </p:nvGrpSpPr>
        <p:grpSpPr bwMode="auto">
          <a:xfrm flipV="1">
            <a:off x="10821413" y="3460200"/>
            <a:ext cx="0" cy="2819400"/>
            <a:chOff x="4512" y="1824"/>
            <a:chExt cx="0" cy="1776"/>
          </a:xfrm>
        </p:grpSpPr>
        <p:sp>
          <p:nvSpPr>
            <p:cNvPr id="39" name="Line 55"/>
            <p:cNvSpPr>
              <a:spLocks noChangeShapeType="1"/>
            </p:cNvSpPr>
            <p:nvPr/>
          </p:nvSpPr>
          <p:spPr bwMode="auto">
            <a:xfrm flipV="1">
              <a:off x="4512" y="1824"/>
              <a:ext cx="0" cy="14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Line 56"/>
            <p:cNvSpPr>
              <a:spLocks noChangeShapeType="1"/>
            </p:cNvSpPr>
            <p:nvPr/>
          </p:nvSpPr>
          <p:spPr bwMode="auto">
            <a:xfrm flipV="1">
              <a:off x="4512" y="2160"/>
              <a:ext cx="0" cy="144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1" name="Text Box 49"/>
          <p:cNvSpPr txBox="1">
            <a:spLocks noChangeArrowheads="1"/>
          </p:cNvSpPr>
          <p:nvPr/>
        </p:nvSpPr>
        <p:spPr bwMode="blackWhite">
          <a:xfrm>
            <a:off x="9632375" y="5204863"/>
            <a:ext cx="593725" cy="3365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 i="1">
                <a:solidFill>
                  <a:srgbClr val="FFFFFF"/>
                </a:solidFill>
              </a:rPr>
              <a:t>充电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blackWhite">
          <a:xfrm>
            <a:off x="10526138" y="4182513"/>
            <a:ext cx="593725" cy="3365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 i="1">
                <a:solidFill>
                  <a:srgbClr val="FFFFFF"/>
                </a:solidFill>
              </a:rPr>
              <a:t>放电</a:t>
            </a:r>
          </a:p>
        </p:txBody>
      </p:sp>
    </p:spTree>
    <p:extLst>
      <p:ext uri="{BB962C8B-B14F-4D97-AF65-F5344CB8AC3E}">
        <p14:creationId xmlns:p14="http://schemas.microsoft.com/office/powerpoint/2010/main" val="4336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38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420629" y="1449630"/>
            <a:ext cx="8489950" cy="1096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电池冷却系统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在重复的充放电过程中，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电池会产生热量，为了保证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电池良好的工作性能，专门为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电池提供了一套冷却系统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146" descr="Newsprint"/>
          <p:cNvSpPr>
            <a:spLocks noChangeArrowheads="1"/>
          </p:cNvSpPr>
          <p:nvPr/>
        </p:nvSpPr>
        <p:spPr bwMode="auto">
          <a:xfrm>
            <a:off x="3119438" y="2480712"/>
            <a:ext cx="8305800" cy="43322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pic>
        <p:nvPicPr>
          <p:cNvPr id="40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2841075"/>
            <a:ext cx="4916487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4809575"/>
            <a:ext cx="395446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ular Callout 8"/>
          <p:cNvSpPr>
            <a:spLocks noChangeArrowheads="1"/>
          </p:cNvSpPr>
          <p:nvPr/>
        </p:nvSpPr>
        <p:spPr bwMode="auto">
          <a:xfrm>
            <a:off x="3336925" y="2553737"/>
            <a:ext cx="2324100" cy="2109788"/>
          </a:xfrm>
          <a:prstGeom prst="wedgeRectCallout">
            <a:avLst>
              <a:gd name="adj1" fmla="val 94352"/>
              <a:gd name="adj2" fmla="val 18556"/>
            </a:avLst>
          </a:prstGeom>
          <a:solidFill>
            <a:srgbClr val="FFFFFF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43" name="Text Box 75"/>
          <p:cNvSpPr txBox="1">
            <a:spLocks noChangeArrowheads="1"/>
          </p:cNvSpPr>
          <p:nvPr/>
        </p:nvSpPr>
        <p:spPr bwMode="auto">
          <a:xfrm>
            <a:off x="8426450" y="4888950"/>
            <a:ext cx="1622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电池冷却鼓风机</a:t>
            </a:r>
          </a:p>
        </p:txBody>
      </p:sp>
      <p:sp>
        <p:nvSpPr>
          <p:cNvPr id="44" name="Text Box 76"/>
          <p:cNvSpPr txBox="1">
            <a:spLocks noChangeArrowheads="1"/>
          </p:cNvSpPr>
          <p:nvPr/>
        </p:nvSpPr>
        <p:spPr bwMode="auto">
          <a:xfrm>
            <a:off x="4984750" y="5001662"/>
            <a:ext cx="17049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 i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冷却空气鼓风机</a:t>
            </a:r>
            <a:endParaRPr lang="en-US" altLang="zh-CN" sz="1400" i="1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Text Box 88"/>
          <p:cNvSpPr txBox="1">
            <a:spLocks noChangeArrowheads="1"/>
          </p:cNvSpPr>
          <p:nvPr/>
        </p:nvSpPr>
        <p:spPr bwMode="auto">
          <a:xfrm>
            <a:off x="5915025" y="2533100"/>
            <a:ext cx="1473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进气通道</a:t>
            </a:r>
          </a:p>
        </p:txBody>
      </p:sp>
      <p:pic>
        <p:nvPicPr>
          <p:cNvPr id="46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4"/>
          <a:stretch>
            <a:fillRect/>
          </a:stretch>
        </p:blipFill>
        <p:spPr bwMode="auto">
          <a:xfrm>
            <a:off x="3429000" y="2841075"/>
            <a:ext cx="2132013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5"/>
          <p:cNvSpPr txBox="1">
            <a:spLocks noChangeArrowheads="1"/>
          </p:cNvSpPr>
          <p:nvPr/>
        </p:nvSpPr>
        <p:spPr bwMode="auto">
          <a:xfrm>
            <a:off x="3419475" y="2525162"/>
            <a:ext cx="2135188" cy="307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algn="l" eaLnBrk="0" hangingPunct="0">
              <a:buClr>
                <a:srgbClr val="FF0000"/>
              </a:buClr>
              <a:buSzPct val="80000"/>
              <a:buFont typeface="Wingdings" pitchFamily="2" charset="2"/>
              <a:buBlip>
                <a:blip r:embed="rId7"/>
              </a:buBlip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l" eaLnBrk="0" hangingPunct="0"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eaLnBrk="0" hangingPunct="0"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eaLnBrk="0" hangingPunct="0"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eaLnBrk="0" hangingPunct="0">
              <a:buChar char="»"/>
              <a:defRPr sz="2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华文细黑" pitchFamily="2" charset="-122"/>
              </a:rPr>
              <a:t>后排座椅</a:t>
            </a:r>
            <a:endParaRPr lang="en-US" altLang="zh-CN" sz="1400" dirty="0">
              <a:solidFill>
                <a:srgbClr val="000000"/>
              </a:solidFill>
              <a:latin typeface="+mn-lt"/>
              <a:ea typeface="华文细黑" pitchFamily="2" charset="-122"/>
            </a:endParaRPr>
          </a:p>
        </p:txBody>
      </p:sp>
      <p:cxnSp>
        <p:nvCxnSpPr>
          <p:cNvPr id="48" name="Straight Arrow Connector 6"/>
          <p:cNvCxnSpPr>
            <a:cxnSpLocks noChangeShapeType="1"/>
          </p:cNvCxnSpPr>
          <p:nvPr/>
        </p:nvCxnSpPr>
        <p:spPr bwMode="auto">
          <a:xfrm flipV="1">
            <a:off x="3843338" y="4374600"/>
            <a:ext cx="317500" cy="236537"/>
          </a:xfrm>
          <a:prstGeom prst="straightConnector1">
            <a:avLst/>
          </a:prstGeom>
          <a:noFill/>
          <a:ln w="38100" algn="ctr">
            <a:solidFill>
              <a:srgbClr val="3399FF"/>
            </a:solidFill>
            <a:round/>
            <a:headEnd/>
            <a:tailEnd type="triangle" w="med" len="med"/>
          </a:ln>
          <a:effectLst>
            <a:outerShdw dist="12700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9"/>
          <p:cNvGrpSpPr>
            <a:grpSpLocks/>
          </p:cNvGrpSpPr>
          <p:nvPr/>
        </p:nvGrpSpPr>
        <p:grpSpPr bwMode="auto">
          <a:xfrm>
            <a:off x="4418013" y="5589037"/>
            <a:ext cx="1871662" cy="1068388"/>
            <a:chOff x="827584" y="5168105"/>
            <a:chExt cx="1872208" cy="1069183"/>
          </a:xfrm>
        </p:grpSpPr>
        <p:sp>
          <p:nvSpPr>
            <p:cNvPr id="50" name="Rectangle 131" descr="Recycled paper"/>
            <p:cNvSpPr>
              <a:spLocks noChangeArrowheads="1"/>
            </p:cNvSpPr>
            <p:nvPr/>
          </p:nvSpPr>
          <p:spPr bwMode="auto">
            <a:xfrm>
              <a:off x="830759" y="5191916"/>
              <a:ext cx="1869033" cy="1045372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28575">
              <a:solidFill>
                <a:srgbClr val="80808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51" name="Text Box 133"/>
            <p:cNvSpPr txBox="1">
              <a:spLocks noChangeArrowheads="1"/>
            </p:cNvSpPr>
            <p:nvPr/>
          </p:nvSpPr>
          <p:spPr bwMode="auto">
            <a:xfrm>
              <a:off x="827584" y="5168105"/>
              <a:ext cx="1872208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[HV </a:t>
              </a:r>
              <a:r>
                <a:rPr lang="zh-CN" altLang="en-US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电池温度传感器</a:t>
              </a:r>
              <a:r>
                <a:rPr lang="en-US" altLang="zh-CN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]</a:t>
              </a:r>
            </a:p>
          </p:txBody>
        </p:sp>
        <p:sp>
          <p:nvSpPr>
            <p:cNvPr id="52" name="Oval 130"/>
            <p:cNvSpPr>
              <a:spLocks noChangeArrowheads="1"/>
            </p:cNvSpPr>
            <p:nvPr/>
          </p:nvSpPr>
          <p:spPr bwMode="auto">
            <a:xfrm>
              <a:off x="1078185" y="5596607"/>
              <a:ext cx="141288" cy="141288"/>
            </a:xfrm>
            <a:prstGeom prst="ellipse">
              <a:avLst/>
            </a:prstGeom>
            <a:solidFill>
              <a:srgbClr val="99FF99"/>
            </a:solidFill>
            <a:ln w="22225">
              <a:solidFill>
                <a:srgbClr val="FF99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53" name="Text Box 134"/>
            <p:cNvSpPr txBox="1">
              <a:spLocks noChangeArrowheads="1"/>
            </p:cNvSpPr>
            <p:nvPr/>
          </p:nvSpPr>
          <p:spPr bwMode="auto">
            <a:xfrm>
              <a:off x="1222648" y="5517232"/>
              <a:ext cx="1205136" cy="61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: </a:t>
              </a:r>
              <a:r>
                <a:rPr lang="zh-CN" altLang="en-US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电池组用</a:t>
              </a:r>
              <a:endPara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: </a:t>
              </a:r>
              <a:r>
                <a:rPr lang="zh-CN" altLang="en-US" sz="1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进气用</a:t>
              </a:r>
            </a:p>
          </p:txBody>
        </p:sp>
        <p:sp>
          <p:nvSpPr>
            <p:cNvPr id="54" name="Oval 132"/>
            <p:cNvSpPr>
              <a:spLocks noChangeArrowheads="1"/>
            </p:cNvSpPr>
            <p:nvPr/>
          </p:nvSpPr>
          <p:spPr bwMode="gray">
            <a:xfrm>
              <a:off x="1078756" y="5948242"/>
              <a:ext cx="141288" cy="141288"/>
            </a:xfrm>
            <a:prstGeom prst="ellipse">
              <a:avLst/>
            </a:prstGeom>
            <a:solidFill>
              <a:srgbClr val="99FF99"/>
            </a:solidFill>
            <a:ln w="22225">
              <a:solidFill>
                <a:srgbClr val="3399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</p:grpSp>
      <p:sp>
        <p:nvSpPr>
          <p:cNvPr id="55" name="Freeform 97"/>
          <p:cNvSpPr>
            <a:spLocks/>
          </p:cNvSpPr>
          <p:nvPr/>
        </p:nvSpPr>
        <p:spPr bwMode="auto">
          <a:xfrm flipH="1">
            <a:off x="7881938" y="5030237"/>
            <a:ext cx="568325" cy="252413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6" name="Freeform 97"/>
          <p:cNvSpPr>
            <a:spLocks/>
          </p:cNvSpPr>
          <p:nvPr/>
        </p:nvSpPr>
        <p:spPr bwMode="auto">
          <a:xfrm>
            <a:off x="6505575" y="5157237"/>
            <a:ext cx="530225" cy="277813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7" name="Text Box 182"/>
          <p:cNvSpPr txBox="1">
            <a:spLocks noChangeArrowheads="1"/>
          </p:cNvSpPr>
          <p:nvPr/>
        </p:nvSpPr>
        <p:spPr bwMode="gray">
          <a:xfrm>
            <a:off x="8234363" y="5946225"/>
            <a:ext cx="946150" cy="30480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电池组</a:t>
            </a:r>
            <a:endParaRPr lang="en-US" altLang="zh-CN" sz="14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AutoShape 111"/>
          <p:cNvSpPr>
            <a:spLocks noChangeArrowheads="1"/>
          </p:cNvSpPr>
          <p:nvPr/>
        </p:nvSpPr>
        <p:spPr bwMode="auto">
          <a:xfrm rot="10800000">
            <a:off x="7654925" y="5987500"/>
            <a:ext cx="106363" cy="260350"/>
          </a:xfrm>
          <a:prstGeom prst="upArrow">
            <a:avLst>
              <a:gd name="adj1" fmla="val 40296"/>
              <a:gd name="adj2" fmla="val 91281"/>
            </a:avLst>
          </a:prstGeom>
          <a:gradFill rotWithShape="1">
            <a:gsLst>
              <a:gs pos="0">
                <a:srgbClr val="0099FF"/>
              </a:gs>
              <a:gs pos="100000">
                <a:srgbClr val="FF9900"/>
              </a:gs>
            </a:gsLst>
            <a:lin ang="16200000" scaled="1"/>
          </a:gradFill>
          <a:ln w="3175">
            <a:solidFill>
              <a:srgbClr val="5F5F5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9" name="AutoShape 111"/>
          <p:cNvSpPr>
            <a:spLocks noChangeArrowheads="1"/>
          </p:cNvSpPr>
          <p:nvPr/>
        </p:nvSpPr>
        <p:spPr bwMode="auto">
          <a:xfrm rot="10800000">
            <a:off x="8012113" y="5987500"/>
            <a:ext cx="106362" cy="260350"/>
          </a:xfrm>
          <a:prstGeom prst="upArrow">
            <a:avLst>
              <a:gd name="adj1" fmla="val 40296"/>
              <a:gd name="adj2" fmla="val 91282"/>
            </a:avLst>
          </a:prstGeom>
          <a:gradFill rotWithShape="1">
            <a:gsLst>
              <a:gs pos="0">
                <a:srgbClr val="0099FF"/>
              </a:gs>
              <a:gs pos="100000">
                <a:srgbClr val="FF9900"/>
              </a:gs>
            </a:gsLst>
            <a:lin ang="16200000" scaled="1"/>
          </a:gradFill>
          <a:ln w="3175">
            <a:solidFill>
              <a:srgbClr val="5F5F5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0" name="AutoShape 111"/>
          <p:cNvSpPr>
            <a:spLocks noChangeArrowheads="1"/>
          </p:cNvSpPr>
          <p:nvPr/>
        </p:nvSpPr>
        <p:spPr bwMode="auto">
          <a:xfrm rot="10800000">
            <a:off x="9874250" y="5987500"/>
            <a:ext cx="106363" cy="260350"/>
          </a:xfrm>
          <a:prstGeom prst="upArrow">
            <a:avLst>
              <a:gd name="adj1" fmla="val 40296"/>
              <a:gd name="adj2" fmla="val 91281"/>
            </a:avLst>
          </a:prstGeom>
          <a:gradFill rotWithShape="1">
            <a:gsLst>
              <a:gs pos="0">
                <a:srgbClr val="0099FF"/>
              </a:gs>
              <a:gs pos="100000">
                <a:srgbClr val="FF9900"/>
              </a:gs>
            </a:gsLst>
            <a:lin ang="16200000" scaled="1"/>
          </a:gradFill>
          <a:ln w="3175">
            <a:solidFill>
              <a:srgbClr val="5F5F5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1" name="AutoShape 111"/>
          <p:cNvSpPr>
            <a:spLocks noChangeArrowheads="1"/>
          </p:cNvSpPr>
          <p:nvPr/>
        </p:nvSpPr>
        <p:spPr bwMode="auto">
          <a:xfrm rot="10800000">
            <a:off x="9512300" y="5987500"/>
            <a:ext cx="106363" cy="260350"/>
          </a:xfrm>
          <a:prstGeom prst="upArrow">
            <a:avLst>
              <a:gd name="adj1" fmla="val 40296"/>
              <a:gd name="adj2" fmla="val 91281"/>
            </a:avLst>
          </a:prstGeom>
          <a:gradFill rotWithShape="1">
            <a:gsLst>
              <a:gs pos="0">
                <a:srgbClr val="0099FF"/>
              </a:gs>
              <a:gs pos="100000">
                <a:srgbClr val="FF9900"/>
              </a:gs>
            </a:gsLst>
            <a:lin ang="16200000" scaled="1"/>
          </a:gradFill>
          <a:ln w="3175">
            <a:solidFill>
              <a:srgbClr val="5F5F5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2" name="Freeform 98"/>
          <p:cNvSpPr>
            <a:spLocks/>
          </p:cNvSpPr>
          <p:nvPr/>
        </p:nvSpPr>
        <p:spPr bwMode="auto">
          <a:xfrm>
            <a:off x="7035800" y="2679150"/>
            <a:ext cx="566738" cy="944562"/>
          </a:xfrm>
          <a:custGeom>
            <a:avLst/>
            <a:gdLst>
              <a:gd name="T0" fmla="*/ 2147483646 w 1094"/>
              <a:gd name="T1" fmla="*/ 2147483646 h 614"/>
              <a:gd name="T2" fmla="*/ 2147483646 w 1094"/>
              <a:gd name="T3" fmla="*/ 0 h 614"/>
              <a:gd name="T4" fmla="*/ 0 w 1094"/>
              <a:gd name="T5" fmla="*/ 0 h 614"/>
              <a:gd name="T6" fmla="*/ 0 60000 65536"/>
              <a:gd name="T7" fmla="*/ 0 60000 65536"/>
              <a:gd name="T8" fmla="*/ 0 60000 65536"/>
              <a:gd name="T9" fmla="*/ 0 w 1094"/>
              <a:gd name="T10" fmla="*/ 0 h 614"/>
              <a:gd name="T11" fmla="*/ 1094 w 1094"/>
              <a:gd name="T12" fmla="*/ 614 h 6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4" h="614">
                <a:moveTo>
                  <a:pt x="1094" y="614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" name="Oval 125"/>
          <p:cNvSpPr>
            <a:spLocks noChangeArrowheads="1"/>
          </p:cNvSpPr>
          <p:nvPr/>
        </p:nvSpPr>
        <p:spPr bwMode="auto">
          <a:xfrm>
            <a:off x="7291388" y="6328812"/>
            <a:ext cx="95250" cy="95250"/>
          </a:xfrm>
          <a:prstGeom prst="ellipse">
            <a:avLst/>
          </a:prstGeom>
          <a:solidFill>
            <a:srgbClr val="99FF99"/>
          </a:solidFill>
          <a:ln w="22225">
            <a:solidFill>
              <a:srgbClr val="FF99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4" name="Oval 125"/>
          <p:cNvSpPr>
            <a:spLocks noChangeArrowheads="1"/>
          </p:cNvSpPr>
          <p:nvPr/>
        </p:nvSpPr>
        <p:spPr bwMode="auto">
          <a:xfrm>
            <a:off x="10059988" y="6328812"/>
            <a:ext cx="95250" cy="95250"/>
          </a:xfrm>
          <a:prstGeom prst="ellipse">
            <a:avLst/>
          </a:prstGeom>
          <a:solidFill>
            <a:srgbClr val="99FF99"/>
          </a:solidFill>
          <a:ln w="22225">
            <a:solidFill>
              <a:srgbClr val="FF99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5" name="Oval 125"/>
          <p:cNvSpPr>
            <a:spLocks noChangeArrowheads="1"/>
          </p:cNvSpPr>
          <p:nvPr/>
        </p:nvSpPr>
        <p:spPr bwMode="auto">
          <a:xfrm>
            <a:off x="8715375" y="6328812"/>
            <a:ext cx="95250" cy="95250"/>
          </a:xfrm>
          <a:prstGeom prst="ellipse">
            <a:avLst/>
          </a:prstGeom>
          <a:solidFill>
            <a:srgbClr val="99FF99"/>
          </a:solidFill>
          <a:ln w="22225">
            <a:solidFill>
              <a:srgbClr val="FF99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6" name="Oval 122"/>
          <p:cNvSpPr>
            <a:spLocks noChangeArrowheads="1"/>
          </p:cNvSpPr>
          <p:nvPr/>
        </p:nvSpPr>
        <p:spPr bwMode="gray">
          <a:xfrm>
            <a:off x="7339013" y="5709687"/>
            <a:ext cx="95250" cy="95250"/>
          </a:xfrm>
          <a:prstGeom prst="ellipse">
            <a:avLst/>
          </a:prstGeom>
          <a:solidFill>
            <a:srgbClr val="99FF99"/>
          </a:solidFill>
          <a:ln w="22225">
            <a:solidFill>
              <a:srgbClr val="3399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7" name="Freeform 97"/>
          <p:cNvSpPr>
            <a:spLocks/>
          </p:cNvSpPr>
          <p:nvPr/>
        </p:nvSpPr>
        <p:spPr bwMode="auto">
          <a:xfrm flipH="1">
            <a:off x="8248650" y="2675975"/>
            <a:ext cx="571500" cy="915987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" name="Text Box 75"/>
          <p:cNvSpPr txBox="1">
            <a:spLocks noChangeArrowheads="1"/>
          </p:cNvSpPr>
          <p:nvPr/>
        </p:nvSpPr>
        <p:spPr bwMode="auto">
          <a:xfrm>
            <a:off x="8769350" y="2521987"/>
            <a:ext cx="1622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电池冷却鼓风机</a:t>
            </a:r>
          </a:p>
        </p:txBody>
      </p:sp>
    </p:spTree>
    <p:extLst>
      <p:ext uri="{BB962C8B-B14F-4D97-AF65-F5344CB8AC3E}">
        <p14:creationId xmlns:p14="http://schemas.microsoft.com/office/powerpoint/2010/main" val="2640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手动输入 8"/>
          <p:cNvSpPr/>
          <p:nvPr/>
        </p:nvSpPr>
        <p:spPr>
          <a:xfrm rot="10800000">
            <a:off x="-56515" y="-48895"/>
            <a:ext cx="1896745" cy="1272540"/>
          </a:xfrm>
          <a:prstGeom prst="flowChartManualInput">
            <a:avLst/>
          </a:prstGeom>
          <a:solidFill>
            <a:srgbClr val="B43232"/>
          </a:solidFill>
          <a:ln>
            <a:noFill/>
          </a:ln>
          <a:effectLst>
            <a:outerShdw blurRad="50800" dist="38100" dir="5400000" algn="t" rotWithShape="0">
              <a:srgbClr val="8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402580" y="2747645"/>
            <a:ext cx="2896235" cy="1132840"/>
            <a:chOff x="7830" y="4327"/>
            <a:chExt cx="4561" cy="1784"/>
          </a:xfrm>
        </p:grpSpPr>
        <p:sp>
          <p:nvSpPr>
            <p:cNvPr id="3" name="单圆角矩形 2"/>
            <p:cNvSpPr/>
            <p:nvPr/>
          </p:nvSpPr>
          <p:spPr>
            <a:xfrm>
              <a:off x="7830" y="4327"/>
              <a:ext cx="4548" cy="793"/>
            </a:xfrm>
            <a:prstGeom prst="snipRoundRect">
              <a:avLst/>
            </a:prstGeom>
            <a:solidFill>
              <a:srgbClr val="B4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  <p:sp>
          <p:nvSpPr>
            <p:cNvPr id="4" name="单圆角矩形 3"/>
            <p:cNvSpPr/>
            <p:nvPr/>
          </p:nvSpPr>
          <p:spPr>
            <a:xfrm>
              <a:off x="7843" y="5319"/>
              <a:ext cx="4548" cy="793"/>
            </a:xfrm>
            <a:prstGeom prst="snipRoundRect">
              <a:avLst/>
            </a:prstGeom>
            <a:solidFill>
              <a:srgbClr val="B4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sp>
        <p:nvSpPr>
          <p:cNvPr id="5" name="单圆角矩形 4"/>
          <p:cNvSpPr/>
          <p:nvPr/>
        </p:nvSpPr>
        <p:spPr>
          <a:xfrm>
            <a:off x="5410835" y="4006850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单圆角矩形 5"/>
          <p:cNvSpPr/>
          <p:nvPr/>
        </p:nvSpPr>
        <p:spPr>
          <a:xfrm>
            <a:off x="5410835" y="463232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/>
        </p:nvSpPr>
        <p:spPr>
          <a:xfrm>
            <a:off x="5410835" y="525970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单圆角矩形 1"/>
          <p:cNvSpPr/>
          <p:nvPr/>
        </p:nvSpPr>
        <p:spPr>
          <a:xfrm>
            <a:off x="5402580" y="212280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TextBox 7"/>
          <p:cNvSpPr txBox="1"/>
          <p:nvPr/>
        </p:nvSpPr>
        <p:spPr>
          <a:xfrm>
            <a:off x="211895" y="224125"/>
            <a:ext cx="1082348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3099" name="TextBox 38"/>
          <p:cNvSpPr txBox="1"/>
          <p:nvPr/>
        </p:nvSpPr>
        <p:spPr>
          <a:xfrm>
            <a:off x="10992000" y="6519058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14" name="图片 13" descr="asaaa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8232" y="600138"/>
            <a:ext cx="2353768" cy="45286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21200" y="2123440"/>
            <a:ext cx="692785" cy="50355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5569585" y="2165985"/>
            <a:ext cx="157035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课前准备</a:t>
            </a:r>
          </a:p>
        </p:txBody>
      </p:sp>
      <p:sp>
        <p:nvSpPr>
          <p:cNvPr id="19" name="矩形 18"/>
          <p:cNvSpPr/>
          <p:nvPr/>
        </p:nvSpPr>
        <p:spPr>
          <a:xfrm>
            <a:off x="4520565" y="2747645"/>
            <a:ext cx="693420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5742940" y="2790508"/>
            <a:ext cx="193040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新课导入</a:t>
            </a:r>
          </a:p>
        </p:txBody>
      </p:sp>
      <p:sp>
        <p:nvSpPr>
          <p:cNvPr id="22" name="矩形 21"/>
          <p:cNvSpPr/>
          <p:nvPr/>
        </p:nvSpPr>
        <p:spPr>
          <a:xfrm>
            <a:off x="4519930" y="3378835"/>
            <a:ext cx="694690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5742940" y="3420428"/>
            <a:ext cx="228917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信息收集</a:t>
            </a:r>
          </a:p>
        </p:txBody>
      </p:sp>
      <p:sp>
        <p:nvSpPr>
          <p:cNvPr id="25" name="矩形 24"/>
          <p:cNvSpPr/>
          <p:nvPr/>
        </p:nvSpPr>
        <p:spPr>
          <a:xfrm>
            <a:off x="4519295" y="4010025"/>
            <a:ext cx="694690" cy="5067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</a:t>
            </a:r>
          </a:p>
        </p:txBody>
      </p:sp>
      <p:sp>
        <p:nvSpPr>
          <p:cNvPr id="26" name="TextBox 14"/>
          <p:cNvSpPr txBox="1">
            <a:spLocks noChangeArrowheads="1"/>
          </p:cNvSpPr>
          <p:nvPr/>
        </p:nvSpPr>
        <p:spPr bwMode="auto">
          <a:xfrm>
            <a:off x="5742940" y="4049713"/>
            <a:ext cx="266573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制定任务实施方案</a:t>
            </a:r>
          </a:p>
        </p:txBody>
      </p:sp>
      <p:sp>
        <p:nvSpPr>
          <p:cNvPr id="28" name="矩形 27"/>
          <p:cNvSpPr/>
          <p:nvPr/>
        </p:nvSpPr>
        <p:spPr>
          <a:xfrm>
            <a:off x="4521835" y="4641215"/>
            <a:ext cx="692785" cy="5067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五</a:t>
            </a: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5742940" y="4675505"/>
            <a:ext cx="166941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任务实施</a:t>
            </a:r>
          </a:p>
        </p:txBody>
      </p:sp>
      <p:sp>
        <p:nvSpPr>
          <p:cNvPr id="31" name="矩形 30"/>
          <p:cNvSpPr/>
          <p:nvPr/>
        </p:nvSpPr>
        <p:spPr>
          <a:xfrm>
            <a:off x="4522470" y="5272405"/>
            <a:ext cx="691515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六</a:t>
            </a:r>
          </a:p>
        </p:txBody>
      </p: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5742940" y="5302885"/>
            <a:ext cx="144780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任务总结</a:t>
            </a:r>
          </a:p>
        </p:txBody>
      </p:sp>
      <p:pic>
        <p:nvPicPr>
          <p:cNvPr id="33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95" y="3393440"/>
            <a:ext cx="2893695" cy="251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483113" y="1533537"/>
            <a:ext cx="11164887" cy="1096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电池冷却系统</a:t>
            </a: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蓄电池进气口滤清器</a:t>
            </a:r>
            <a:endParaRPr lang="en-US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进气口设置了滤清器</a:t>
            </a:r>
            <a:r>
              <a:rPr lang="ja-JP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如果多媒体信息显示屏中有警告信息显示的话，请检查</a:t>
            </a:r>
            <a:r>
              <a:rPr lang="en-US" altLang="ja-JP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No.1 HV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蓄电池进气口滤清器</a:t>
            </a:r>
            <a:r>
              <a:rPr lang="ja-JP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7755325" y="3330587"/>
            <a:ext cx="3581400" cy="1536700"/>
            <a:chOff x="5080000" y="2971114"/>
            <a:chExt cx="3582168" cy="1538006"/>
          </a:xfrm>
        </p:grpSpPr>
        <p:pic>
          <p:nvPicPr>
            <p:cNvPr id="14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0" y="2971114"/>
              <a:ext cx="3582168" cy="1538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"/>
            <p:cNvSpPr>
              <a:spLocks noChangeArrowheads="1"/>
            </p:cNvSpPr>
            <p:nvPr/>
          </p:nvSpPr>
          <p:spPr bwMode="black">
            <a:xfrm>
              <a:off x="6038850" y="2971114"/>
              <a:ext cx="1666920" cy="1538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zh-CN"/>
            </a:p>
          </p:txBody>
        </p:sp>
        <p:sp>
          <p:nvSpPr>
            <p:cNvPr id="16" name="Text Box 51"/>
            <p:cNvSpPr txBox="1">
              <a:spLocks noChangeArrowheads="1"/>
            </p:cNvSpPr>
            <p:nvPr/>
          </p:nvSpPr>
          <p:spPr bwMode="white">
            <a:xfrm>
              <a:off x="6086620" y="3415627"/>
              <a:ext cx="1571380" cy="749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100">
                  <a:solidFill>
                    <a:srgbClr val="FFFFFF"/>
                  </a:solidFill>
                  <a:latin typeface="Arial" panose="020B0604020202020204" pitchFamily="34" charset="0"/>
                </a:rPr>
                <a:t>Maintenance Required for Hybrid Battery Cooling Parts </a:t>
              </a:r>
              <a:br>
                <a:rPr lang="en-US" altLang="en-US" sz="110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US" altLang="en-US" sz="1100">
                  <a:solidFill>
                    <a:srgbClr val="FFFFFF"/>
                  </a:solidFill>
                  <a:latin typeface="Arial" panose="020B0604020202020204" pitchFamily="34" charset="0"/>
                </a:rPr>
                <a:t>at Your Dealer</a:t>
              </a:r>
            </a:p>
          </p:txBody>
        </p:sp>
        <p:sp>
          <p:nvSpPr>
            <p:cNvPr id="17" name="Rounded Rectangle 3"/>
            <p:cNvSpPr>
              <a:spLocks noChangeArrowheads="1"/>
            </p:cNvSpPr>
            <p:nvPr/>
          </p:nvSpPr>
          <p:spPr bwMode="black">
            <a:xfrm>
              <a:off x="8383662" y="3961628"/>
              <a:ext cx="238845" cy="191269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zh-CN"/>
            </a:p>
          </p:txBody>
        </p:sp>
      </p:grpSp>
      <p:pic>
        <p:nvPicPr>
          <p:cNvPr id="1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88" y="3230575"/>
            <a:ext cx="35274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67"/>
          <p:cNvSpPr txBox="1">
            <a:spLocks noChangeArrowheads="1"/>
          </p:cNvSpPr>
          <p:nvPr/>
        </p:nvSpPr>
        <p:spPr bwMode="auto">
          <a:xfrm>
            <a:off x="7802950" y="2943237"/>
            <a:ext cx="35258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/>
              <a:t>多媒体信息显示屏</a:t>
            </a:r>
            <a:endParaRPr lang="en-US" altLang="en-US" sz="1400"/>
          </a:p>
        </p:txBody>
      </p:sp>
      <p:sp>
        <p:nvSpPr>
          <p:cNvPr id="20" name="Text Box 75"/>
          <p:cNvSpPr txBox="1">
            <a:spLocks noChangeArrowheads="1"/>
          </p:cNvSpPr>
          <p:nvPr/>
        </p:nvSpPr>
        <p:spPr bwMode="auto">
          <a:xfrm>
            <a:off x="7596575" y="5734062"/>
            <a:ext cx="38989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46088" indent="-255588"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ja-JP" sz="1400" dirty="0"/>
              <a:t>No.1 HV</a:t>
            </a:r>
            <a:r>
              <a:rPr lang="zh-CN" altLang="en-US" sz="1400" dirty="0"/>
              <a:t>蓄电池进气口滤清器的检查</a:t>
            </a:r>
            <a:endParaRPr lang="ja-JP" altLang="en-US" sz="1400" dirty="0"/>
          </a:p>
          <a:p>
            <a:pPr lvl="1">
              <a:buFont typeface="Arial Black" panose="020B0A04020102020204" pitchFamily="34" charset="0"/>
              <a:buAutoNum type="arabicPeriod"/>
            </a:pPr>
            <a:r>
              <a:rPr lang="ja-JP" altLang="en-US" sz="1400" dirty="0"/>
              <a:t>確認する</a:t>
            </a:r>
            <a:r>
              <a:rPr lang="zh-CN" altLang="en-US" sz="1400" dirty="0"/>
              <a:t>确认是否存在破损，变形，龟裂</a:t>
            </a:r>
            <a:r>
              <a:rPr lang="ja-JP" altLang="en-US" sz="1400" dirty="0"/>
              <a:t>。</a:t>
            </a:r>
            <a:endParaRPr lang="en-US" altLang="ja-JP" sz="1400" dirty="0"/>
          </a:p>
          <a:p>
            <a:pPr lvl="1">
              <a:buFont typeface="Arial Black" panose="020B0A04020102020204" pitchFamily="34" charset="0"/>
              <a:buAutoNum type="arabicPeriod"/>
            </a:pPr>
            <a:r>
              <a:rPr lang="zh-CN" altLang="en-US" sz="1400" dirty="0"/>
              <a:t>用气枪清扫滤清器</a:t>
            </a:r>
            <a:r>
              <a:rPr lang="ja-JP" altLang="en-US" sz="1400" dirty="0"/>
              <a:t>。</a:t>
            </a:r>
            <a:endParaRPr lang="en-US" altLang="en-US" sz="1400" dirty="0"/>
          </a:p>
          <a:p>
            <a:pPr lvl="1">
              <a:buFont typeface="Arial Black" panose="020B0A04020102020204" pitchFamily="34" charset="0"/>
              <a:buAutoNum type="arabicPeriod"/>
            </a:pPr>
            <a:r>
              <a:rPr lang="zh-CN" altLang="en-US" sz="1400" dirty="0"/>
              <a:t>清除</a:t>
            </a:r>
            <a:r>
              <a:rPr lang="en-US" altLang="ja-JP" sz="1400" dirty="0"/>
              <a:t>DTC</a:t>
            </a:r>
            <a:r>
              <a:rPr lang="ja-JP" altLang="en-US" sz="1400" dirty="0"/>
              <a:t>（</a:t>
            </a:r>
            <a:r>
              <a:rPr lang="zh-CN" altLang="en-US" sz="1400" dirty="0"/>
              <a:t>重置修正值</a:t>
            </a:r>
            <a:r>
              <a:rPr lang="ja-JP" altLang="en-US" sz="1400" dirty="0"/>
              <a:t>）</a:t>
            </a:r>
            <a:r>
              <a:rPr lang="zh-CN" altLang="en-US" sz="1400" dirty="0"/>
              <a:t>，解除警告显示</a:t>
            </a:r>
            <a:r>
              <a:rPr lang="ja-JP" altLang="en-US" sz="1400" dirty="0"/>
              <a:t>。</a:t>
            </a:r>
            <a:endParaRPr lang="en-US" altLang="en-US" sz="1400" dirty="0"/>
          </a:p>
        </p:txBody>
      </p:sp>
      <p:sp>
        <p:nvSpPr>
          <p:cNvPr id="21" name="AutoShape 77"/>
          <p:cNvSpPr>
            <a:spLocks noChangeArrowheads="1"/>
          </p:cNvSpPr>
          <p:nvPr/>
        </p:nvSpPr>
        <p:spPr bwMode="auto">
          <a:xfrm>
            <a:off x="8985638" y="5083187"/>
            <a:ext cx="1047750" cy="387350"/>
          </a:xfrm>
          <a:prstGeom prst="downArrow">
            <a:avLst>
              <a:gd name="adj1" fmla="val 38111"/>
              <a:gd name="adj2" fmla="val 46875"/>
            </a:avLst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22" name="Text Box 1052"/>
          <p:cNvSpPr txBox="1">
            <a:spLocks noChangeArrowheads="1"/>
          </p:cNvSpPr>
          <p:nvPr/>
        </p:nvSpPr>
        <p:spPr bwMode="auto">
          <a:xfrm>
            <a:off x="2422913" y="6381762"/>
            <a:ext cx="12684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/>
              <a:t>后座椅软垫</a:t>
            </a:r>
            <a:endParaRPr lang="en-US" altLang="ja-JP" sz="1400"/>
          </a:p>
          <a:p>
            <a:pPr algn="ctr"/>
            <a:r>
              <a:rPr lang="zh-CN" altLang="en-US" sz="1400"/>
              <a:t>侧罩</a:t>
            </a:r>
            <a:endParaRPr lang="en-US" altLang="en-US" sz="1400"/>
          </a:p>
        </p:txBody>
      </p:sp>
      <p:sp>
        <p:nvSpPr>
          <p:cNvPr id="23" name="Text Box 1052"/>
          <p:cNvSpPr txBox="1">
            <a:spLocks noChangeArrowheads="1"/>
          </p:cNvSpPr>
          <p:nvPr/>
        </p:nvSpPr>
        <p:spPr bwMode="auto">
          <a:xfrm>
            <a:off x="2576900" y="4473587"/>
            <a:ext cx="1682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 b="1">
                <a:solidFill>
                  <a:schemeClr val="accent2"/>
                </a:solidFill>
              </a:rPr>
              <a:t>No.1 HV</a:t>
            </a:r>
            <a:r>
              <a:rPr lang="zh-CN" altLang="en-US" sz="1400" b="1">
                <a:solidFill>
                  <a:schemeClr val="accent2"/>
                </a:solidFill>
              </a:rPr>
              <a:t>蓄电池</a:t>
            </a:r>
            <a:endParaRPr lang="en-US" altLang="zh-CN" sz="1400" b="1">
              <a:solidFill>
                <a:schemeClr val="accent2"/>
              </a:solidFill>
            </a:endParaRPr>
          </a:p>
          <a:p>
            <a:pPr algn="ctr"/>
            <a:r>
              <a:rPr lang="zh-CN" altLang="en-US" sz="1400" b="1">
                <a:solidFill>
                  <a:schemeClr val="accent2"/>
                </a:solidFill>
              </a:rPr>
              <a:t>进气口滤清器</a:t>
            </a:r>
            <a:endParaRPr lang="en-US" altLang="ja-JP" sz="1400" b="1">
              <a:solidFill>
                <a:schemeClr val="accent2"/>
              </a:solidFill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4054863" y="6154750"/>
            <a:ext cx="16827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/>
              <a:t>No.</a:t>
            </a:r>
            <a:r>
              <a:rPr lang="en-US" altLang="ja-JP" sz="1400"/>
              <a:t>2</a:t>
            </a:r>
            <a:r>
              <a:rPr lang="en-US" altLang="en-US" sz="1400"/>
              <a:t> HV</a:t>
            </a:r>
            <a:r>
              <a:rPr lang="zh-CN" altLang="en-US" sz="1400"/>
              <a:t>蓄电池</a:t>
            </a:r>
            <a:endParaRPr lang="en-US" altLang="ja-JP" sz="1400"/>
          </a:p>
          <a:p>
            <a:pPr algn="ctr"/>
            <a:r>
              <a:rPr lang="zh-CN" altLang="en-US" sz="1400"/>
              <a:t>进气口滤清器</a:t>
            </a:r>
            <a:endParaRPr lang="ja-JP" altLang="en-US" sz="1400"/>
          </a:p>
        </p:txBody>
      </p:sp>
      <p:sp>
        <p:nvSpPr>
          <p:cNvPr id="25" name="Freeform 97"/>
          <p:cNvSpPr>
            <a:spLocks/>
          </p:cNvSpPr>
          <p:nvPr/>
        </p:nvSpPr>
        <p:spPr bwMode="auto">
          <a:xfrm rot="5400000" flipH="1" flipV="1">
            <a:off x="2785657" y="6061881"/>
            <a:ext cx="617537" cy="98425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" name="Freeform 97"/>
          <p:cNvSpPr>
            <a:spLocks/>
          </p:cNvSpPr>
          <p:nvPr/>
        </p:nvSpPr>
        <p:spPr bwMode="auto">
          <a:xfrm rot="5400000" flipH="1">
            <a:off x="4173926" y="5700724"/>
            <a:ext cx="692150" cy="219075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7" name="Freeform 97"/>
          <p:cNvSpPr>
            <a:spLocks/>
          </p:cNvSpPr>
          <p:nvPr/>
        </p:nvSpPr>
        <p:spPr bwMode="auto">
          <a:xfrm rot="5400000" flipV="1">
            <a:off x="3308737" y="5097475"/>
            <a:ext cx="461963" cy="223838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8" name="Freeform 97"/>
          <p:cNvSpPr>
            <a:spLocks/>
          </p:cNvSpPr>
          <p:nvPr/>
        </p:nvSpPr>
        <p:spPr bwMode="auto">
          <a:xfrm>
            <a:off x="3938975" y="3571887"/>
            <a:ext cx="609600" cy="373063"/>
          </a:xfrm>
          <a:custGeom>
            <a:avLst/>
            <a:gdLst>
              <a:gd name="T0" fmla="*/ 2147483646 w 617"/>
              <a:gd name="T1" fmla="*/ 2147483646 h 1150"/>
              <a:gd name="T2" fmla="*/ 2147483646 w 617"/>
              <a:gd name="T3" fmla="*/ 0 h 1150"/>
              <a:gd name="T4" fmla="*/ 0 w 617"/>
              <a:gd name="T5" fmla="*/ 0 h 1150"/>
              <a:gd name="T6" fmla="*/ 0 60000 65536"/>
              <a:gd name="T7" fmla="*/ 0 60000 65536"/>
              <a:gd name="T8" fmla="*/ 0 60000 65536"/>
              <a:gd name="T9" fmla="*/ 0 w 617"/>
              <a:gd name="T10" fmla="*/ 0 h 1150"/>
              <a:gd name="T11" fmla="*/ 617 w 617"/>
              <a:gd name="T12" fmla="*/ 1150 h 11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7" h="1150">
                <a:moveTo>
                  <a:pt x="617" y="1150"/>
                </a:moveTo>
                <a:lnTo>
                  <a:pt x="21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" name="Text Box 1052"/>
          <p:cNvSpPr txBox="1">
            <a:spLocks noChangeArrowheads="1"/>
          </p:cNvSpPr>
          <p:nvPr/>
        </p:nvSpPr>
        <p:spPr bwMode="auto">
          <a:xfrm>
            <a:off x="2846775" y="3427425"/>
            <a:ext cx="12684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/>
              <a:t>后座椅</a:t>
            </a:r>
            <a:endParaRPr lang="en-US" altLang="ja-JP" sz="1400"/>
          </a:p>
        </p:txBody>
      </p:sp>
    </p:spTree>
    <p:extLst>
      <p:ext uri="{BB962C8B-B14F-4D97-AF65-F5344CB8AC3E}">
        <p14:creationId xmlns:p14="http://schemas.microsoft.com/office/powerpoint/2010/main" val="21570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33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399381" y="1450774"/>
            <a:ext cx="11052175" cy="1096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接线盒总成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个系统主继电器（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）根据电源管理控制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ECU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HV CPU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）的信号，接通或断开高压电路</a:t>
            </a:r>
          </a:p>
        </p:txBody>
      </p:sp>
      <p:sp>
        <p:nvSpPr>
          <p:cNvPr id="34" name="Rectangle 25" descr="Newsprint"/>
          <p:cNvSpPr>
            <a:spLocks noChangeArrowheads="1"/>
          </p:cNvSpPr>
          <p:nvPr/>
        </p:nvSpPr>
        <p:spPr bwMode="auto">
          <a:xfrm>
            <a:off x="7292400" y="2205000"/>
            <a:ext cx="4419600" cy="43719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pic>
        <p:nvPicPr>
          <p:cNvPr id="3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38" y="2735225"/>
            <a:ext cx="2524125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 16"/>
          <p:cNvGrpSpPr>
            <a:grpSpLocks/>
          </p:cNvGrpSpPr>
          <p:nvPr/>
        </p:nvGrpSpPr>
        <p:grpSpPr bwMode="auto">
          <a:xfrm>
            <a:off x="2024063" y="2227100"/>
            <a:ext cx="2906712" cy="1993900"/>
            <a:chOff x="1018262" y="1938267"/>
            <a:chExt cx="2905666" cy="1994788"/>
          </a:xfrm>
        </p:grpSpPr>
        <p:pic>
          <p:nvPicPr>
            <p:cNvPr id="3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62" y="1938267"/>
              <a:ext cx="2905666" cy="199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Connector 8"/>
            <p:cNvCxnSpPr>
              <a:cxnSpLocks noChangeShapeType="1"/>
            </p:cNvCxnSpPr>
            <p:nvPr/>
          </p:nvCxnSpPr>
          <p:spPr bwMode="auto">
            <a:xfrm flipH="1">
              <a:off x="2466975" y="3190875"/>
              <a:ext cx="377825" cy="30797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54"/>
            <p:cNvCxnSpPr>
              <a:cxnSpLocks noChangeShapeType="1"/>
            </p:cNvCxnSpPr>
            <p:nvPr/>
          </p:nvCxnSpPr>
          <p:spPr bwMode="auto">
            <a:xfrm flipH="1" flipV="1">
              <a:off x="2765426" y="2492896"/>
              <a:ext cx="1" cy="51700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1454150" y="2891929"/>
              <a:ext cx="1" cy="444996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57"/>
            <p:cNvCxnSpPr>
              <a:cxnSpLocks noChangeShapeType="1"/>
            </p:cNvCxnSpPr>
            <p:nvPr/>
          </p:nvCxnSpPr>
          <p:spPr bwMode="auto">
            <a:xfrm flipH="1">
              <a:off x="1454150" y="2492896"/>
              <a:ext cx="1304926" cy="86360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Rectangular Callout 58"/>
          <p:cNvSpPr>
            <a:spLocks noChangeArrowheads="1"/>
          </p:cNvSpPr>
          <p:nvPr/>
        </p:nvSpPr>
        <p:spPr bwMode="blackWhite">
          <a:xfrm>
            <a:off x="1655763" y="4324350"/>
            <a:ext cx="3562350" cy="2057400"/>
          </a:xfrm>
          <a:prstGeom prst="wedgeRectCallout">
            <a:avLst>
              <a:gd name="adj1" fmla="val -6148"/>
              <a:gd name="adj2" fmla="val -7585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 b="1"/>
          </a:p>
        </p:txBody>
      </p:sp>
      <p:pic>
        <p:nvPicPr>
          <p:cNvPr id="4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4497388"/>
            <a:ext cx="2338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64"/>
          <p:cNvSpPr txBox="1">
            <a:spLocks noChangeArrowheads="1"/>
          </p:cNvSpPr>
          <p:nvPr/>
        </p:nvSpPr>
        <p:spPr bwMode="auto">
          <a:xfrm>
            <a:off x="7884538" y="5922925"/>
            <a:ext cx="923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维修塞</a:t>
            </a:r>
          </a:p>
        </p:txBody>
      </p:sp>
      <p:sp>
        <p:nvSpPr>
          <p:cNvPr id="45" name="Line 168"/>
          <p:cNvSpPr>
            <a:spLocks noChangeShapeType="1"/>
          </p:cNvSpPr>
          <p:nvPr/>
        </p:nvSpPr>
        <p:spPr bwMode="auto">
          <a:xfrm>
            <a:off x="10513438" y="3500400"/>
            <a:ext cx="9001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" name="Line 169"/>
          <p:cNvSpPr>
            <a:spLocks noChangeShapeType="1"/>
          </p:cNvSpPr>
          <p:nvPr/>
        </p:nvSpPr>
        <p:spPr bwMode="auto">
          <a:xfrm>
            <a:off x="10513438" y="5530813"/>
            <a:ext cx="9001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" name="Line 170"/>
          <p:cNvSpPr>
            <a:spLocks noChangeShapeType="1"/>
          </p:cNvSpPr>
          <p:nvPr/>
        </p:nvSpPr>
        <p:spPr bwMode="auto">
          <a:xfrm rot="16200000">
            <a:off x="10595194" y="5387144"/>
            <a:ext cx="2270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" name="Freeform 171"/>
          <p:cNvSpPr>
            <a:spLocks/>
          </p:cNvSpPr>
          <p:nvPr/>
        </p:nvSpPr>
        <p:spPr bwMode="auto">
          <a:xfrm rot="5400000">
            <a:off x="10430094" y="4574344"/>
            <a:ext cx="371475" cy="185737"/>
          </a:xfrm>
          <a:custGeom>
            <a:avLst/>
            <a:gdLst>
              <a:gd name="T0" fmla="*/ 0 w 480"/>
              <a:gd name="T1" fmla="*/ 2147483646 h 144"/>
              <a:gd name="T2" fmla="*/ 0 w 480"/>
              <a:gd name="T3" fmla="*/ 0 h 144"/>
              <a:gd name="T4" fmla="*/ 2147483646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0" y="144"/>
                </a:moveTo>
                <a:lnTo>
                  <a:pt x="0" y="0"/>
                </a:lnTo>
                <a:lnTo>
                  <a:pt x="480" y="0"/>
                </a:lnTo>
              </a:path>
            </a:pathLst>
          </a:custGeom>
          <a:noFill/>
          <a:ln w="635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9" name="Freeform 172"/>
          <p:cNvSpPr>
            <a:spLocks/>
          </p:cNvSpPr>
          <p:nvPr/>
        </p:nvSpPr>
        <p:spPr bwMode="auto">
          <a:xfrm rot="16200000" flipH="1">
            <a:off x="9295031" y="4806119"/>
            <a:ext cx="1046163" cy="396875"/>
          </a:xfrm>
          <a:custGeom>
            <a:avLst/>
            <a:gdLst>
              <a:gd name="T0" fmla="*/ 0 w 480"/>
              <a:gd name="T1" fmla="*/ 2147483646 h 144"/>
              <a:gd name="T2" fmla="*/ 0 w 480"/>
              <a:gd name="T3" fmla="*/ 0 h 144"/>
              <a:gd name="T4" fmla="*/ 2147483646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0" y="144"/>
                </a:moveTo>
                <a:lnTo>
                  <a:pt x="0" y="0"/>
                </a:lnTo>
                <a:lnTo>
                  <a:pt x="480" y="0"/>
                </a:lnTo>
              </a:path>
            </a:pathLst>
          </a:custGeom>
          <a:noFill/>
          <a:ln w="635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0" name="Line 175"/>
          <p:cNvSpPr>
            <a:spLocks noChangeShapeType="1"/>
          </p:cNvSpPr>
          <p:nvPr/>
        </p:nvSpPr>
        <p:spPr bwMode="auto">
          <a:xfrm>
            <a:off x="8543350" y="5530813"/>
            <a:ext cx="1482725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1" name="Text Box 176"/>
          <p:cNvSpPr txBox="1">
            <a:spLocks noChangeArrowheads="1"/>
          </p:cNvSpPr>
          <p:nvPr/>
        </p:nvSpPr>
        <p:spPr bwMode="auto">
          <a:xfrm>
            <a:off x="9060875" y="2317713"/>
            <a:ext cx="2159000" cy="536575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HV  ECU</a:t>
            </a:r>
          </a:p>
        </p:txBody>
      </p:sp>
      <p:sp>
        <p:nvSpPr>
          <p:cNvPr id="52" name="Text Box 178"/>
          <p:cNvSpPr txBox="1">
            <a:spLocks noChangeArrowheads="1"/>
          </p:cNvSpPr>
          <p:nvPr/>
        </p:nvSpPr>
        <p:spPr bwMode="auto">
          <a:xfrm>
            <a:off x="9921300" y="3089238"/>
            <a:ext cx="708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SMRB</a:t>
            </a:r>
          </a:p>
        </p:txBody>
      </p:sp>
      <p:sp>
        <p:nvSpPr>
          <p:cNvPr id="53" name="Text Box 179"/>
          <p:cNvSpPr txBox="1">
            <a:spLocks noChangeArrowheads="1"/>
          </p:cNvSpPr>
          <p:nvPr/>
        </p:nvSpPr>
        <p:spPr bwMode="auto">
          <a:xfrm>
            <a:off x="9899075" y="4044913"/>
            <a:ext cx="708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SMRP</a:t>
            </a:r>
          </a:p>
        </p:txBody>
      </p:sp>
      <p:sp>
        <p:nvSpPr>
          <p:cNvPr id="54" name="Text Box 180"/>
          <p:cNvSpPr txBox="1">
            <a:spLocks noChangeArrowheads="1"/>
          </p:cNvSpPr>
          <p:nvPr/>
        </p:nvSpPr>
        <p:spPr bwMode="auto">
          <a:xfrm>
            <a:off x="9841925" y="5073613"/>
            <a:ext cx="822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SMRG</a:t>
            </a:r>
          </a:p>
        </p:txBody>
      </p:sp>
      <p:sp>
        <p:nvSpPr>
          <p:cNvPr id="55" name="Text Box 181"/>
          <p:cNvSpPr txBox="1">
            <a:spLocks noChangeArrowheads="1"/>
          </p:cNvSpPr>
          <p:nvPr/>
        </p:nvSpPr>
        <p:spPr bwMode="auto">
          <a:xfrm rot="16200000">
            <a:off x="10446762" y="4908513"/>
            <a:ext cx="923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电阻器</a:t>
            </a:r>
            <a:endParaRPr lang="en-US" altLang="zh-CN" sz="1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Text Box 182"/>
          <p:cNvSpPr txBox="1">
            <a:spLocks noChangeArrowheads="1"/>
          </p:cNvSpPr>
          <p:nvPr/>
        </p:nvSpPr>
        <p:spPr bwMode="auto">
          <a:xfrm rot="16200000">
            <a:off x="7303512" y="4360826"/>
            <a:ext cx="166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电池组</a:t>
            </a:r>
            <a:endParaRPr lang="en-US" altLang="zh-CN" sz="1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Oval 185"/>
          <p:cNvSpPr>
            <a:spLocks noChangeArrowheads="1"/>
          </p:cNvSpPr>
          <p:nvPr/>
        </p:nvSpPr>
        <p:spPr bwMode="auto">
          <a:xfrm>
            <a:off x="9375200" y="3370225"/>
            <a:ext cx="157163" cy="257175"/>
          </a:xfrm>
          <a:prstGeom prst="ellipse">
            <a:avLst/>
          </a:prstGeom>
          <a:solidFill>
            <a:srgbClr val="99FF99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8" name="Line 186"/>
          <p:cNvSpPr>
            <a:spLocks noChangeShapeType="1"/>
          </p:cNvSpPr>
          <p:nvPr/>
        </p:nvSpPr>
        <p:spPr bwMode="auto">
          <a:xfrm>
            <a:off x="9394250" y="3500400"/>
            <a:ext cx="631825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9" name="Text Box 187"/>
          <p:cNvSpPr txBox="1">
            <a:spLocks noChangeArrowheads="1"/>
          </p:cNvSpPr>
          <p:nvPr/>
        </p:nvSpPr>
        <p:spPr bwMode="auto">
          <a:xfrm>
            <a:off x="8894188" y="3111463"/>
            <a:ext cx="10699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电流传感器</a:t>
            </a:r>
          </a:p>
        </p:txBody>
      </p:sp>
      <p:sp>
        <p:nvSpPr>
          <p:cNvPr id="60" name="Text Box 158"/>
          <p:cNvSpPr txBox="1">
            <a:spLocks noChangeArrowheads="1"/>
          </p:cNvSpPr>
          <p:nvPr/>
        </p:nvSpPr>
        <p:spPr bwMode="auto">
          <a:xfrm>
            <a:off x="3494088" y="4425950"/>
            <a:ext cx="1724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电池电流传感器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Text Box 159"/>
          <p:cNvSpPr txBox="1">
            <a:spLocks noChangeArrowheads="1"/>
          </p:cNvSpPr>
          <p:nvPr/>
        </p:nvSpPr>
        <p:spPr bwMode="auto">
          <a:xfrm>
            <a:off x="2351088" y="5846763"/>
            <a:ext cx="838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SMRP</a:t>
            </a:r>
          </a:p>
        </p:txBody>
      </p:sp>
      <p:sp>
        <p:nvSpPr>
          <p:cNvPr id="62" name="Text Box 160"/>
          <p:cNvSpPr txBox="1">
            <a:spLocks noChangeArrowheads="1"/>
          </p:cNvSpPr>
          <p:nvPr/>
        </p:nvSpPr>
        <p:spPr bwMode="auto">
          <a:xfrm>
            <a:off x="2855913" y="6021388"/>
            <a:ext cx="838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SMRB</a:t>
            </a:r>
          </a:p>
        </p:txBody>
      </p:sp>
      <p:sp>
        <p:nvSpPr>
          <p:cNvPr id="63" name="Text Box 161"/>
          <p:cNvSpPr txBox="1">
            <a:spLocks noChangeArrowheads="1"/>
          </p:cNvSpPr>
          <p:nvPr/>
        </p:nvSpPr>
        <p:spPr bwMode="auto">
          <a:xfrm>
            <a:off x="1585913" y="4999038"/>
            <a:ext cx="838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SMRG</a:t>
            </a:r>
          </a:p>
        </p:txBody>
      </p:sp>
      <p:sp>
        <p:nvSpPr>
          <p:cNvPr id="64" name="Text Box 162"/>
          <p:cNvSpPr txBox="1">
            <a:spLocks noChangeArrowheads="1"/>
          </p:cNvSpPr>
          <p:nvPr/>
        </p:nvSpPr>
        <p:spPr bwMode="auto">
          <a:xfrm>
            <a:off x="1631950" y="5611813"/>
            <a:ext cx="1149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电阻器</a:t>
            </a:r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Freeform 157"/>
          <p:cNvSpPr>
            <a:spLocks/>
          </p:cNvSpPr>
          <p:nvPr/>
        </p:nvSpPr>
        <p:spPr bwMode="auto">
          <a:xfrm flipH="1">
            <a:off x="4337050" y="4719638"/>
            <a:ext cx="139700" cy="365125"/>
          </a:xfrm>
          <a:custGeom>
            <a:avLst/>
            <a:gdLst>
              <a:gd name="T0" fmla="*/ 0 w 295"/>
              <a:gd name="T1" fmla="*/ 2147483646 h 664"/>
              <a:gd name="T2" fmla="*/ 2147483646 w 295"/>
              <a:gd name="T3" fmla="*/ 2147483646 h 664"/>
              <a:gd name="T4" fmla="*/ 2147483646 w 295"/>
              <a:gd name="T5" fmla="*/ 0 h 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" h="664">
                <a:moveTo>
                  <a:pt x="0" y="664"/>
                </a:moveTo>
                <a:lnTo>
                  <a:pt x="295" y="157"/>
                </a:lnTo>
                <a:lnTo>
                  <a:pt x="295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6" name="Freeform 157"/>
          <p:cNvSpPr>
            <a:spLocks/>
          </p:cNvSpPr>
          <p:nvPr/>
        </p:nvSpPr>
        <p:spPr bwMode="auto">
          <a:xfrm rot="5400000" flipV="1">
            <a:off x="2486026" y="5545137"/>
            <a:ext cx="233362" cy="201613"/>
          </a:xfrm>
          <a:custGeom>
            <a:avLst/>
            <a:gdLst>
              <a:gd name="T0" fmla="*/ 0 w 295"/>
              <a:gd name="T1" fmla="*/ 2147483646 h 664"/>
              <a:gd name="T2" fmla="*/ 2147483646 w 295"/>
              <a:gd name="T3" fmla="*/ 2147483646 h 664"/>
              <a:gd name="T4" fmla="*/ 2147483646 w 295"/>
              <a:gd name="T5" fmla="*/ 0 h 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" h="664">
                <a:moveTo>
                  <a:pt x="0" y="664"/>
                </a:moveTo>
                <a:lnTo>
                  <a:pt x="295" y="157"/>
                </a:lnTo>
                <a:lnTo>
                  <a:pt x="295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" name="Freeform 157"/>
          <p:cNvSpPr>
            <a:spLocks/>
          </p:cNvSpPr>
          <p:nvPr/>
        </p:nvSpPr>
        <p:spPr bwMode="auto">
          <a:xfrm rot="5400000" flipV="1">
            <a:off x="2999581" y="5715794"/>
            <a:ext cx="295275" cy="274638"/>
          </a:xfrm>
          <a:custGeom>
            <a:avLst/>
            <a:gdLst>
              <a:gd name="T0" fmla="*/ 0 w 295"/>
              <a:gd name="T1" fmla="*/ 2147483646 h 664"/>
              <a:gd name="T2" fmla="*/ 2147483646 w 295"/>
              <a:gd name="T3" fmla="*/ 2147483646 h 664"/>
              <a:gd name="T4" fmla="*/ 2147483646 w 295"/>
              <a:gd name="T5" fmla="*/ 0 h 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" h="664">
                <a:moveTo>
                  <a:pt x="0" y="664"/>
                </a:moveTo>
                <a:lnTo>
                  <a:pt x="295" y="157"/>
                </a:lnTo>
                <a:lnTo>
                  <a:pt x="295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" name="Freeform 157"/>
          <p:cNvSpPr>
            <a:spLocks/>
          </p:cNvSpPr>
          <p:nvPr/>
        </p:nvSpPr>
        <p:spPr bwMode="auto">
          <a:xfrm rot="5400000" flipV="1">
            <a:off x="3504406" y="5882482"/>
            <a:ext cx="295275" cy="274638"/>
          </a:xfrm>
          <a:custGeom>
            <a:avLst/>
            <a:gdLst>
              <a:gd name="T0" fmla="*/ 0 w 295"/>
              <a:gd name="T1" fmla="*/ 2147483646 h 664"/>
              <a:gd name="T2" fmla="*/ 2147483646 w 295"/>
              <a:gd name="T3" fmla="*/ 2147483646 h 664"/>
              <a:gd name="T4" fmla="*/ 2147483646 w 295"/>
              <a:gd name="T5" fmla="*/ 0 h 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" h="664">
                <a:moveTo>
                  <a:pt x="0" y="664"/>
                </a:moveTo>
                <a:lnTo>
                  <a:pt x="295" y="157"/>
                </a:lnTo>
                <a:lnTo>
                  <a:pt x="295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" name="Freeform 157"/>
          <p:cNvSpPr>
            <a:spLocks/>
          </p:cNvSpPr>
          <p:nvPr/>
        </p:nvSpPr>
        <p:spPr bwMode="auto">
          <a:xfrm rot="5400000" flipH="1" flipV="1">
            <a:off x="2419350" y="5016500"/>
            <a:ext cx="130175" cy="390525"/>
          </a:xfrm>
          <a:custGeom>
            <a:avLst/>
            <a:gdLst>
              <a:gd name="T0" fmla="*/ 0 w 295"/>
              <a:gd name="T1" fmla="*/ 2147483646 h 664"/>
              <a:gd name="T2" fmla="*/ 2147483646 w 295"/>
              <a:gd name="T3" fmla="*/ 2147483646 h 664"/>
              <a:gd name="T4" fmla="*/ 2147483646 w 295"/>
              <a:gd name="T5" fmla="*/ 0 h 6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" h="664">
                <a:moveTo>
                  <a:pt x="0" y="664"/>
                </a:moveTo>
                <a:lnTo>
                  <a:pt x="295" y="157"/>
                </a:lnTo>
                <a:lnTo>
                  <a:pt x="295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" name="Line 186"/>
          <p:cNvSpPr>
            <a:spLocks noChangeShapeType="1"/>
          </p:cNvSpPr>
          <p:nvPr/>
        </p:nvSpPr>
        <p:spPr bwMode="auto">
          <a:xfrm>
            <a:off x="8613200" y="3500400"/>
            <a:ext cx="742950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cxnSp>
        <p:nvCxnSpPr>
          <p:cNvPr id="71" name="Straight Connector 111"/>
          <p:cNvCxnSpPr>
            <a:cxnSpLocks noChangeShapeType="1"/>
          </p:cNvCxnSpPr>
          <p:nvPr/>
        </p:nvCxnSpPr>
        <p:spPr bwMode="auto">
          <a:xfrm flipH="1">
            <a:off x="8049638" y="5797513"/>
            <a:ext cx="579437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Freeform 172"/>
          <p:cNvSpPr>
            <a:spLocks/>
          </p:cNvSpPr>
          <p:nvPr/>
        </p:nvSpPr>
        <p:spPr bwMode="auto">
          <a:xfrm rot="16200000" flipH="1">
            <a:off x="7717056" y="3571044"/>
            <a:ext cx="428625" cy="280988"/>
          </a:xfrm>
          <a:custGeom>
            <a:avLst/>
            <a:gdLst>
              <a:gd name="T0" fmla="*/ 0 w 480"/>
              <a:gd name="T1" fmla="*/ 2147483646 h 144"/>
              <a:gd name="T2" fmla="*/ 0 w 480"/>
              <a:gd name="T3" fmla="*/ 0 h 144"/>
              <a:gd name="T4" fmla="*/ 2147483646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0" y="144"/>
                </a:moveTo>
                <a:lnTo>
                  <a:pt x="0" y="0"/>
                </a:lnTo>
                <a:lnTo>
                  <a:pt x="480" y="0"/>
                </a:lnTo>
              </a:path>
            </a:pathLst>
          </a:custGeom>
          <a:noFill/>
          <a:ln w="635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3" name="Freeform 172"/>
          <p:cNvSpPr>
            <a:spLocks/>
          </p:cNvSpPr>
          <p:nvPr/>
        </p:nvSpPr>
        <p:spPr bwMode="auto">
          <a:xfrm rot="16200000">
            <a:off x="7754363" y="5124412"/>
            <a:ext cx="438150" cy="365125"/>
          </a:xfrm>
          <a:custGeom>
            <a:avLst/>
            <a:gdLst>
              <a:gd name="T0" fmla="*/ 0 w 480"/>
              <a:gd name="T1" fmla="*/ 2147483646 h 144"/>
              <a:gd name="T2" fmla="*/ 0 w 480"/>
              <a:gd name="T3" fmla="*/ 0 h 144"/>
              <a:gd name="T4" fmla="*/ 2147483646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0" y="144"/>
                </a:moveTo>
                <a:lnTo>
                  <a:pt x="0" y="0"/>
                </a:lnTo>
                <a:lnTo>
                  <a:pt x="480" y="0"/>
                </a:lnTo>
              </a:path>
            </a:pathLst>
          </a:custGeom>
          <a:noFill/>
          <a:ln w="635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4" name="Line 175"/>
          <p:cNvSpPr>
            <a:spLocks noChangeShapeType="1"/>
          </p:cNvSpPr>
          <p:nvPr/>
        </p:nvSpPr>
        <p:spPr bwMode="auto">
          <a:xfrm>
            <a:off x="7601963" y="3925850"/>
            <a:ext cx="37306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5" name="Line 175"/>
          <p:cNvSpPr>
            <a:spLocks noChangeShapeType="1"/>
          </p:cNvSpPr>
          <p:nvPr/>
        </p:nvSpPr>
        <p:spPr bwMode="auto">
          <a:xfrm>
            <a:off x="7674988" y="4017925"/>
            <a:ext cx="2270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" name="Line 175"/>
          <p:cNvSpPr>
            <a:spLocks noChangeShapeType="1"/>
          </p:cNvSpPr>
          <p:nvPr/>
        </p:nvSpPr>
        <p:spPr bwMode="auto">
          <a:xfrm>
            <a:off x="7601963" y="4132225"/>
            <a:ext cx="37306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" name="Line 175"/>
          <p:cNvSpPr>
            <a:spLocks noChangeShapeType="1"/>
          </p:cNvSpPr>
          <p:nvPr/>
        </p:nvSpPr>
        <p:spPr bwMode="auto">
          <a:xfrm>
            <a:off x="7674988" y="4225888"/>
            <a:ext cx="2270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8" name="Line 175"/>
          <p:cNvSpPr>
            <a:spLocks noChangeShapeType="1"/>
          </p:cNvSpPr>
          <p:nvPr/>
        </p:nvSpPr>
        <p:spPr bwMode="auto">
          <a:xfrm>
            <a:off x="7601963" y="4760875"/>
            <a:ext cx="37306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9" name="Line 175"/>
          <p:cNvSpPr>
            <a:spLocks noChangeShapeType="1"/>
          </p:cNvSpPr>
          <p:nvPr/>
        </p:nvSpPr>
        <p:spPr bwMode="auto">
          <a:xfrm>
            <a:off x="7674988" y="4852950"/>
            <a:ext cx="2270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0" name="Line 175"/>
          <p:cNvSpPr>
            <a:spLocks noChangeShapeType="1"/>
          </p:cNvSpPr>
          <p:nvPr/>
        </p:nvSpPr>
        <p:spPr bwMode="auto">
          <a:xfrm>
            <a:off x="7601963" y="4968838"/>
            <a:ext cx="37306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1" name="Line 175"/>
          <p:cNvSpPr>
            <a:spLocks noChangeShapeType="1"/>
          </p:cNvSpPr>
          <p:nvPr/>
        </p:nvSpPr>
        <p:spPr bwMode="auto">
          <a:xfrm>
            <a:off x="7674988" y="5060913"/>
            <a:ext cx="227012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2" name="Line 175"/>
          <p:cNvSpPr>
            <a:spLocks noChangeShapeType="1"/>
          </p:cNvSpPr>
          <p:nvPr/>
        </p:nvSpPr>
        <p:spPr bwMode="auto">
          <a:xfrm>
            <a:off x="7790875" y="4225888"/>
            <a:ext cx="0" cy="523875"/>
          </a:xfrm>
          <a:prstGeom prst="line">
            <a:avLst/>
          </a:prstGeom>
          <a:noFill/>
          <a:ln w="635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83" name="Group 12"/>
          <p:cNvGrpSpPr>
            <a:grpSpLocks/>
          </p:cNvGrpSpPr>
          <p:nvPr/>
        </p:nvGrpSpPr>
        <p:grpSpPr bwMode="auto">
          <a:xfrm rot="-5400000">
            <a:off x="8280618" y="3229732"/>
            <a:ext cx="119063" cy="546100"/>
            <a:chOff x="5220072" y="3451981"/>
            <a:chExt cx="119137" cy="545344"/>
          </a:xfrm>
        </p:grpSpPr>
        <p:sp>
          <p:nvSpPr>
            <p:cNvPr id="84" name="Freeform 11"/>
            <p:cNvSpPr>
              <a:spLocks/>
            </p:cNvSpPr>
            <p:nvPr/>
          </p:nvSpPr>
          <p:spPr bwMode="auto">
            <a:xfrm rot="5400000">
              <a:off x="5088618" y="3692991"/>
              <a:ext cx="363216" cy="72874"/>
            </a:xfrm>
            <a:custGeom>
              <a:avLst/>
              <a:gdLst>
                <a:gd name="T0" fmla="*/ 0 w 616743"/>
                <a:gd name="T1" fmla="*/ 14 h 366806"/>
                <a:gd name="T2" fmla="*/ 7948 w 616743"/>
                <a:gd name="T3" fmla="*/ 0 h 366806"/>
                <a:gd name="T4" fmla="*/ 18181 w 616743"/>
                <a:gd name="T5" fmla="*/ 22 h 366806"/>
                <a:gd name="T6" fmla="*/ 25731 w 616743"/>
                <a:gd name="T7" fmla="*/ 11 h 366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6743" h="366806">
                  <a:moveTo>
                    <a:pt x="0" y="228815"/>
                  </a:moveTo>
                  <a:cubicBezTo>
                    <a:pt x="58936" y="104593"/>
                    <a:pt x="117872" y="-19628"/>
                    <a:pt x="190500" y="2597"/>
                  </a:cubicBezTo>
                  <a:cubicBezTo>
                    <a:pt x="263128" y="24822"/>
                    <a:pt x="364728" y="333590"/>
                    <a:pt x="435768" y="362165"/>
                  </a:cubicBezTo>
                  <a:cubicBezTo>
                    <a:pt x="506808" y="390740"/>
                    <a:pt x="561775" y="282393"/>
                    <a:pt x="616743" y="174047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Oval 7"/>
            <p:cNvSpPr>
              <a:spLocks noChangeArrowheads="1"/>
            </p:cNvSpPr>
            <p:nvPr/>
          </p:nvSpPr>
          <p:spPr bwMode="auto">
            <a:xfrm>
              <a:off x="5220072" y="3451981"/>
              <a:ext cx="119137" cy="119137"/>
            </a:xfrm>
            <a:prstGeom prst="ellipse">
              <a:avLst/>
            </a:prstGeom>
            <a:solidFill>
              <a:srgbClr val="FFFFFF"/>
            </a:solidFill>
            <a:ln w="38100" algn="ctr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zh-CN"/>
            </a:p>
          </p:txBody>
        </p:sp>
        <p:sp>
          <p:nvSpPr>
            <p:cNvPr id="86" name="Oval 101"/>
            <p:cNvSpPr>
              <a:spLocks noChangeArrowheads="1"/>
            </p:cNvSpPr>
            <p:nvPr/>
          </p:nvSpPr>
          <p:spPr bwMode="auto">
            <a:xfrm>
              <a:off x="5220072" y="3878188"/>
              <a:ext cx="119137" cy="119137"/>
            </a:xfrm>
            <a:prstGeom prst="ellipse">
              <a:avLst/>
            </a:prstGeom>
            <a:solidFill>
              <a:srgbClr val="FFFFFF"/>
            </a:solidFill>
            <a:ln w="38100" algn="ctr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endParaRPr lang="en-US" altLang="zh-CN"/>
            </a:p>
          </p:txBody>
        </p:sp>
      </p:grpSp>
      <p:sp>
        <p:nvSpPr>
          <p:cNvPr id="87" name="Text Box 27"/>
          <p:cNvSpPr txBox="1">
            <a:spLocks noChangeArrowheads="1"/>
          </p:cNvSpPr>
          <p:nvPr/>
        </p:nvSpPr>
        <p:spPr bwMode="auto">
          <a:xfrm>
            <a:off x="9792713" y="6183275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接线盒总成</a:t>
            </a:r>
            <a:endParaRPr lang="en-US" altLang="zh-CN" sz="14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Text Box 15"/>
          <p:cNvSpPr txBox="1">
            <a:spLocks noChangeArrowheads="1"/>
          </p:cNvSpPr>
          <p:nvPr/>
        </p:nvSpPr>
        <p:spPr bwMode="auto">
          <a:xfrm>
            <a:off x="7632125" y="3132100"/>
            <a:ext cx="13954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主保险</a:t>
            </a:r>
          </a:p>
        </p:txBody>
      </p:sp>
      <p:cxnSp>
        <p:nvCxnSpPr>
          <p:cNvPr id="89" name="Straight Connector 137"/>
          <p:cNvCxnSpPr>
            <a:cxnSpLocks noChangeShapeType="1"/>
          </p:cNvCxnSpPr>
          <p:nvPr/>
        </p:nvCxnSpPr>
        <p:spPr bwMode="auto">
          <a:xfrm>
            <a:off x="8346500" y="5787988"/>
            <a:ext cx="0" cy="147637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Line 175"/>
          <p:cNvSpPr>
            <a:spLocks noChangeShapeType="1"/>
          </p:cNvSpPr>
          <p:nvPr/>
        </p:nvSpPr>
        <p:spPr bwMode="auto">
          <a:xfrm>
            <a:off x="8127425" y="5500650"/>
            <a:ext cx="0" cy="14605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" name="Line 175"/>
          <p:cNvSpPr>
            <a:spLocks noChangeShapeType="1"/>
          </p:cNvSpPr>
          <p:nvPr/>
        </p:nvSpPr>
        <p:spPr bwMode="auto">
          <a:xfrm>
            <a:off x="8552875" y="5500650"/>
            <a:ext cx="0" cy="14605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" name="Oval 107"/>
          <p:cNvSpPr>
            <a:spLocks noChangeArrowheads="1"/>
          </p:cNvSpPr>
          <p:nvPr/>
        </p:nvSpPr>
        <p:spPr bwMode="auto">
          <a:xfrm rot="16200000">
            <a:off x="8494138" y="5648288"/>
            <a:ext cx="119062" cy="119062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93" name="Oval 106"/>
          <p:cNvSpPr>
            <a:spLocks noChangeArrowheads="1"/>
          </p:cNvSpPr>
          <p:nvPr/>
        </p:nvSpPr>
        <p:spPr bwMode="auto">
          <a:xfrm rot="16200000">
            <a:off x="8067101" y="5648287"/>
            <a:ext cx="119062" cy="119063"/>
          </a:xfrm>
          <a:prstGeom prst="ellipse">
            <a:avLst/>
          </a:prstGeom>
          <a:solidFill>
            <a:srgbClr val="FFFFFF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94" name="Text Box 24"/>
          <p:cNvSpPr txBox="1">
            <a:spLocks noChangeArrowheads="1"/>
          </p:cNvSpPr>
          <p:nvPr/>
        </p:nvSpPr>
        <p:spPr bwMode="auto">
          <a:xfrm>
            <a:off x="1631950" y="6453188"/>
            <a:ext cx="838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7325" indent="-187325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u="sng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注意：</a:t>
            </a:r>
            <a:r>
              <a:rPr lang="en-US" altLang="zh-CN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不要从接线盒总成中拆卸这些系统主继电器（</a:t>
            </a:r>
            <a:r>
              <a:rPr lang="en-US" altLang="zh-CN">
                <a:latin typeface="华文细黑" panose="02010600040101010101" pitchFamily="2" charset="-122"/>
                <a:ea typeface="华文细黑" panose="02010600040101010101" pitchFamily="2" charset="-122"/>
              </a:rPr>
              <a:t>SMR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）。 </a:t>
            </a:r>
            <a:endParaRPr lang="en-US" altLang="zh-CN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3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33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152525" y="1516818"/>
            <a:ext cx="11052175" cy="1096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电流传感器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ECU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根据蓄电池模块接收电流信息对混合动力系统进行控制，从而控制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处于规定范围。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" y="3446069"/>
            <a:ext cx="5429250" cy="2381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0" y="3267634"/>
            <a:ext cx="4733925" cy="2762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6816000" y="274834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蓄电池电流传感器特性：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1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62" name="L 形 61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灯片编号占位符 3"/>
          <p:cNvSpPr>
            <a:spLocks noGrp="1"/>
          </p:cNvSpPr>
          <p:nvPr>
            <p:ph type="sldNum" sz="quarter" idx="10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9FF822F0-CCFB-42BF-BC6F-C6A67235BEC0}" type="slidenum">
              <a:rPr lang="zh-CN" altLang="en-US" sz="1000" smtClean="0">
                <a:solidFill>
                  <a:schemeClr val="bg1"/>
                </a:solidFill>
              </a:rPr>
              <a:pPr/>
              <a:t>23</a:t>
            </a:fld>
            <a:endParaRPr lang="en-US" altLang="zh-CN" sz="1000" smtClean="0">
              <a:solidFill>
                <a:schemeClr val="bg1"/>
              </a:solidFill>
            </a:endParaRPr>
          </a:p>
        </p:txBody>
      </p:sp>
      <p:graphicFrame>
        <p:nvGraphicFramePr>
          <p:cNvPr id="66" name="Group 157"/>
          <p:cNvGraphicFramePr>
            <a:graphicFrameLocks noGrp="1"/>
          </p:cNvGraphicFramePr>
          <p:nvPr/>
        </p:nvGraphicFramePr>
        <p:xfrm>
          <a:off x="2057400" y="2992438"/>
          <a:ext cx="8382000" cy="2957513"/>
        </p:xfrm>
        <a:graphic>
          <a:graphicData uri="http://schemas.openxmlformats.org/drawingml/2006/table">
            <a:tbl>
              <a:tblPr/>
              <a:tblGrid>
                <a:gridCol w="1143000"/>
                <a:gridCol w="7239000"/>
              </a:tblGrid>
              <a:tr h="503101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工作条件</a:t>
                      </a:r>
                    </a:p>
                  </a:txBody>
                  <a:tcPr marL="57150" marR="38100" marT="38091" marB="38091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混合动力系统温度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10℃-40℃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（在车辆爬长坡、高速行驶或者外界温度高时，混合动力系统温度可能在较高状态）。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031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混合动力系统温度不能太低（在长时间放置或者外界温度低时，混合动力系统温度可能在较低状态）。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031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93675" marR="0" lvl="0" indent="-1936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发动机冷却液温度达到规定值或更高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  <a:p>
                      <a:pPr marL="193675" marR="0" lvl="0" indent="-1936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-A: 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摄氏度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(68 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度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F) / 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除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–A: 0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摄氏度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 (32 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 F)</a:t>
                      </a:r>
                    </a:p>
                  </a:txBody>
                  <a:tcPr marL="57150" marR="38100" marT="38091" marB="38091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28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充电状态达到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50 %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或更高（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格电或更多）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57150" marR="38100" marT="38091" marB="38091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28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车速在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40 km/h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（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25 mph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）或更低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28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加速踏板开度在特定位置或更少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28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除雾功能关</a:t>
                      </a: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28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巡航功能未工作</a:t>
                      </a:r>
                    </a:p>
                  </a:txBody>
                  <a:tcPr marL="57150" marR="38100" marT="38091" marB="3809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ext Box 143"/>
          <p:cNvSpPr txBox="1">
            <a:spLocks noChangeArrowheads="1"/>
          </p:cNvSpPr>
          <p:nvPr/>
        </p:nvSpPr>
        <p:spPr bwMode="invGray">
          <a:xfrm>
            <a:off x="2057400" y="6207125"/>
            <a:ext cx="8382000" cy="534988"/>
          </a:xfrm>
          <a:prstGeom prst="rect">
            <a:avLst/>
          </a:prstGeom>
          <a:solidFill>
            <a:schemeClr val="bg1">
              <a:alpha val="50195"/>
            </a:schemeClr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72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Clr>
                <a:srgbClr val="006666"/>
              </a:buClr>
            </a:pPr>
            <a:r>
              <a:rPr lang="zh-CN" altLang="en-US" b="1" u="sng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参考</a:t>
            </a:r>
            <a:r>
              <a:rPr lang="en-US" altLang="zh-CN" b="1" u="sng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</a:t>
            </a:r>
            <a:r>
              <a:rPr lang="en-US" altLang="zh-CN" sz="1400" b="1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根据具体情况的不同（例如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HV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电池充电状态、空调工作状态等），车辆可持续行驶距离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从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几百米到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1400">
                <a:latin typeface="华文细黑" panose="02010600040101010101" pitchFamily="2" charset="-122"/>
                <a:ea typeface="华文细黑" panose="02010600040101010101" pitchFamily="2" charset="-122"/>
              </a:rPr>
              <a:t>公里不等。</a:t>
            </a: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7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799025" y="1720670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驱动模式（         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驱动模式时，就像电动车一样，车辆仅由电动机驱动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当在表格列出的情况下，可以使用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驱动模式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Picture 65" descr="EV mode indicator 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26399" r="27356" b="38344"/>
          <a:stretch>
            <a:fillRect/>
          </a:stretch>
        </p:blipFill>
        <p:spPr bwMode="auto">
          <a:xfrm>
            <a:off x="3936000" y="1658882"/>
            <a:ext cx="668338" cy="46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1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1" name="L 形 10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 形 11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89418" y="1485000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辅助蓄电池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76140" y="2132006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华文细黑" panose="02010600040101010101" pitchFamily="2" charset="-122"/>
              </a:rPr>
              <a:t>辅助电池位于行李舱。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华文细黑" panose="02010600040101010101" pitchFamily="2" charset="-122"/>
            </a:endParaRP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华文细黑" panose="02010600040101010101" pitchFamily="2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华文细黑" panose="02010600040101010101" pitchFamily="2" charset="-122"/>
              </a:rPr>
              <a:t>使用欧洲标准的蓄电池。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华文细黑" panose="02010600040101010101" pitchFamily="2" charset="-122"/>
            </a:endParaRPr>
          </a:p>
        </p:txBody>
      </p:sp>
      <p:pic>
        <p:nvPicPr>
          <p:cNvPr id="31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/>
          <a:stretch>
            <a:fillRect/>
          </a:stretch>
        </p:blipFill>
        <p:spPr bwMode="auto">
          <a:xfrm>
            <a:off x="4005050" y="3477412"/>
            <a:ext cx="40989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ular Callout 16"/>
          <p:cNvSpPr>
            <a:spLocks noChangeArrowheads="1"/>
          </p:cNvSpPr>
          <p:nvPr/>
        </p:nvSpPr>
        <p:spPr bwMode="blackWhite">
          <a:xfrm>
            <a:off x="8323050" y="3283737"/>
            <a:ext cx="2349500" cy="3052763"/>
          </a:xfrm>
          <a:prstGeom prst="wedgeRectCallout">
            <a:avLst>
              <a:gd name="adj1" fmla="val -128542"/>
              <a:gd name="adj2" fmla="val -103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zh-CN" b="1"/>
          </a:p>
        </p:txBody>
      </p:sp>
      <p:pic>
        <p:nvPicPr>
          <p:cNvPr id="33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38" y="3748875"/>
            <a:ext cx="21431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9"/>
          <p:cNvSpPr txBox="1">
            <a:spLocks noChangeArrowheads="1"/>
          </p:cNvSpPr>
          <p:nvPr/>
        </p:nvSpPr>
        <p:spPr bwMode="auto">
          <a:xfrm flipH="1">
            <a:off x="9859750" y="6460325"/>
            <a:ext cx="1492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氢气排放口</a:t>
            </a:r>
          </a:p>
        </p:txBody>
      </p:sp>
      <p:sp>
        <p:nvSpPr>
          <p:cNvPr id="35" name="Freeform 10"/>
          <p:cNvSpPr>
            <a:spLocks/>
          </p:cNvSpPr>
          <p:nvPr/>
        </p:nvSpPr>
        <p:spPr bwMode="auto">
          <a:xfrm>
            <a:off x="9226338" y="4952200"/>
            <a:ext cx="782637" cy="1698625"/>
          </a:xfrm>
          <a:custGeom>
            <a:avLst/>
            <a:gdLst>
              <a:gd name="T0" fmla="*/ 0 w 493"/>
              <a:gd name="T1" fmla="*/ 0 h 1070"/>
              <a:gd name="T2" fmla="*/ 2147483646 w 493"/>
              <a:gd name="T3" fmla="*/ 2147483646 h 1070"/>
              <a:gd name="T4" fmla="*/ 2147483646 w 493"/>
              <a:gd name="T5" fmla="*/ 2147483646 h 107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93" h="1070">
                <a:moveTo>
                  <a:pt x="0" y="0"/>
                </a:moveTo>
                <a:lnTo>
                  <a:pt x="294" y="1069"/>
                </a:lnTo>
                <a:lnTo>
                  <a:pt x="493" y="107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" name="Oval 12"/>
          <p:cNvSpPr>
            <a:spLocks noChangeArrowheads="1"/>
          </p:cNvSpPr>
          <p:nvPr/>
        </p:nvSpPr>
        <p:spPr bwMode="auto">
          <a:xfrm>
            <a:off x="9131088" y="4610887"/>
            <a:ext cx="37465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8332575" y="3325012"/>
            <a:ext cx="2273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辅助电池 </a:t>
            </a:r>
            <a:r>
              <a:rPr lang="en-US" altLang="zh-CN"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密封型</a:t>
            </a:r>
            <a:r>
              <a:rPr lang="en-US" altLang="zh-CN">
                <a:latin typeface="华文细黑" panose="02010600040101010101" pitchFamily="2" charset="-122"/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38" name="Text Box 22"/>
          <p:cNvSpPr txBox="1">
            <a:spLocks noChangeArrowheads="1"/>
          </p:cNvSpPr>
          <p:nvPr/>
        </p:nvSpPr>
        <p:spPr bwMode="auto">
          <a:xfrm>
            <a:off x="4913100" y="6373012"/>
            <a:ext cx="17557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行李箱</a:t>
            </a:r>
          </a:p>
        </p:txBody>
      </p:sp>
      <p:sp>
        <p:nvSpPr>
          <p:cNvPr id="39" name="Freeform 41"/>
          <p:cNvSpPr>
            <a:spLocks/>
          </p:cNvSpPr>
          <p:nvPr/>
        </p:nvSpPr>
        <p:spPr bwMode="auto">
          <a:xfrm>
            <a:off x="5159163" y="3140862"/>
            <a:ext cx="820737" cy="1354138"/>
          </a:xfrm>
          <a:custGeom>
            <a:avLst/>
            <a:gdLst>
              <a:gd name="T0" fmla="*/ 2147483646 w 364"/>
              <a:gd name="T1" fmla="*/ 2147483646 h 1089"/>
              <a:gd name="T2" fmla="*/ 2147483646 w 364"/>
              <a:gd name="T3" fmla="*/ 2147483646 h 1089"/>
              <a:gd name="T4" fmla="*/ 0 w 364"/>
              <a:gd name="T5" fmla="*/ 0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4" h="1089">
                <a:moveTo>
                  <a:pt x="364" y="1089"/>
                </a:moveTo>
                <a:lnTo>
                  <a:pt x="199" y="1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" name="Oval 25"/>
          <p:cNvSpPr>
            <a:spLocks noChangeArrowheads="1"/>
          </p:cNvSpPr>
          <p:nvPr/>
        </p:nvSpPr>
        <p:spPr bwMode="auto">
          <a:xfrm>
            <a:off x="5835438" y="4410862"/>
            <a:ext cx="706437" cy="9017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zh-CN"/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 flipH="1">
            <a:off x="3512925" y="2947187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辅助电池位置</a:t>
            </a:r>
          </a:p>
        </p:txBody>
      </p:sp>
    </p:spTree>
    <p:extLst>
      <p:ext uri="{BB962C8B-B14F-4D97-AF65-F5344CB8AC3E}">
        <p14:creationId xmlns:p14="http://schemas.microsoft.com/office/powerpoint/2010/main" val="1997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1" name="L 形 10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 形 11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89418" y="1485000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辅助蓄电池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15742" y="2131949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更换辅助电池后的注意事项</a:t>
            </a:r>
          </a:p>
        </p:txBody>
      </p:sp>
      <p:pic>
        <p:nvPicPr>
          <p:cNvPr id="23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63" y="4443712"/>
            <a:ext cx="250348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50" y="4458000"/>
            <a:ext cx="23622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13"/>
          <p:cNvSpPr>
            <a:spLocks/>
          </p:cNvSpPr>
          <p:nvPr/>
        </p:nvSpPr>
        <p:spPr bwMode="auto">
          <a:xfrm>
            <a:off x="4746450" y="5804200"/>
            <a:ext cx="390525" cy="519112"/>
          </a:xfrm>
          <a:custGeom>
            <a:avLst/>
            <a:gdLst>
              <a:gd name="T0" fmla="*/ 2147483646 w 288"/>
              <a:gd name="T1" fmla="*/ 0 h 336"/>
              <a:gd name="T2" fmla="*/ 2147483646 w 288"/>
              <a:gd name="T3" fmla="*/ 2147483646 h 336"/>
              <a:gd name="T4" fmla="*/ 0 w 288"/>
              <a:gd name="T5" fmla="*/ 2147483646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288" y="0"/>
                </a:moveTo>
                <a:lnTo>
                  <a:pt x="144" y="336"/>
                </a:lnTo>
                <a:lnTo>
                  <a:pt x="0" y="336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9129538" y="5078712"/>
            <a:ext cx="352425" cy="3524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>
            <a:outerShdw dist="12700" dir="54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 flipH="1">
            <a:off x="4146375" y="4077000"/>
            <a:ext cx="234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/>
              <a:t>[</a:t>
            </a:r>
            <a:r>
              <a:rPr lang="zh-CN" altLang="en-US" sz="1400"/>
              <a:t>负极侧</a:t>
            </a:r>
            <a:r>
              <a:rPr lang="en-US" altLang="en-US" sz="1400"/>
              <a:t>]</a:t>
            </a: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 flipH="1">
            <a:off x="7438850" y="4077000"/>
            <a:ext cx="22923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/>
              <a:t>[</a:t>
            </a:r>
            <a:r>
              <a:rPr lang="zh-CN" altLang="en-US" sz="1400"/>
              <a:t>正极侧</a:t>
            </a:r>
            <a:r>
              <a:rPr lang="en-US" altLang="en-US" sz="1400"/>
              <a:t>]</a:t>
            </a: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 flipH="1">
            <a:off x="10158238" y="5626400"/>
            <a:ext cx="97948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/>
              <a:t>透气塞</a:t>
            </a:r>
            <a:endParaRPr lang="en-US" altLang="en-US" sz="1400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138" y="5343825"/>
            <a:ext cx="20161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Freeform 32"/>
          <p:cNvSpPr>
            <a:spLocks/>
          </p:cNvSpPr>
          <p:nvPr/>
        </p:nvSpPr>
        <p:spPr bwMode="auto">
          <a:xfrm flipV="1">
            <a:off x="10007425" y="5520037"/>
            <a:ext cx="304800" cy="228600"/>
          </a:xfrm>
          <a:custGeom>
            <a:avLst/>
            <a:gdLst>
              <a:gd name="T0" fmla="*/ 0 w 192"/>
              <a:gd name="T1" fmla="*/ 2147483646 h 144"/>
              <a:gd name="T2" fmla="*/ 2147483646 w 192"/>
              <a:gd name="T3" fmla="*/ 0 h 144"/>
              <a:gd name="T4" fmla="*/ 2147483646 w 192"/>
              <a:gd name="T5" fmla="*/ 0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" h="144">
                <a:moveTo>
                  <a:pt x="0" y="144"/>
                </a:moveTo>
                <a:lnTo>
                  <a:pt x="96" y="0"/>
                </a:lnTo>
                <a:lnTo>
                  <a:pt x="192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44" name="Straight Connector 3"/>
          <p:cNvCxnSpPr>
            <a:cxnSpLocks noChangeShapeType="1"/>
          </p:cNvCxnSpPr>
          <p:nvPr/>
        </p:nvCxnSpPr>
        <p:spPr bwMode="auto">
          <a:xfrm>
            <a:off x="9323213" y="5250162"/>
            <a:ext cx="544512" cy="158750"/>
          </a:xfrm>
          <a:prstGeom prst="line">
            <a:avLst/>
          </a:prstGeom>
          <a:noFill/>
          <a:ln w="12700" algn="ctr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 Box 12"/>
          <p:cNvSpPr txBox="1">
            <a:spLocks noChangeArrowheads="1"/>
          </p:cNvSpPr>
          <p:nvPr/>
        </p:nvSpPr>
        <p:spPr bwMode="auto">
          <a:xfrm flipH="1">
            <a:off x="3678063" y="6178850"/>
            <a:ext cx="1263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sz="1400"/>
              <a:t>电池软管</a:t>
            </a:r>
            <a:endParaRPr lang="en-US" altLang="en-US" sz="1400"/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1392450" y="2709000"/>
            <a:ext cx="10039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辅助电池软管</a:t>
            </a: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当更换辅助电池时，电池软管安装在负极侧的排气孔处</a:t>
            </a: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接着安装透气塞，附着在辅助电池上，或者更换一个新的在辅助电池正极端子侧的透气塞。</a:t>
            </a:r>
            <a:endParaRPr lang="en-US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3432000" y="6465262"/>
            <a:ext cx="83042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54100" indent="-1052513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>
              <a:spcBef>
                <a:spcPct val="50000"/>
              </a:spcBef>
            </a:pPr>
            <a:r>
              <a:rPr lang="zh-CN" altLang="en-US" sz="1400" b="1" u="sng">
                <a:solidFill>
                  <a:srgbClr val="FF0000"/>
                </a:solidFill>
              </a:rPr>
              <a:t>注意</a:t>
            </a:r>
            <a:r>
              <a:rPr lang="en-US" altLang="en-US" sz="1400">
                <a:solidFill>
                  <a:srgbClr val="FF0000"/>
                </a:solidFill>
              </a:rPr>
              <a:t>: </a:t>
            </a:r>
            <a:r>
              <a:rPr lang="zh-CN" altLang="en-US" sz="1400"/>
              <a:t>如果使用非专用蓄电池，可能有危险气体进入车内，引发火灾和爆炸</a:t>
            </a:r>
            <a:r>
              <a:rPr lang="en-US" altLang="en-US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69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1" name="L 形 10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 形 11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89418" y="1558669"/>
            <a:ext cx="264687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电池管理模块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618246"/>
            <a:ext cx="4064853" cy="364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对象 7">
            <a:hlinkClick r:id="rId5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793541"/>
              </p:ext>
            </p:extLst>
          </p:nvPr>
        </p:nvGraphicFramePr>
        <p:xfrm>
          <a:off x="7680000" y="1233170"/>
          <a:ext cx="3829050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6" imgW="5667119" imgH="8019810" progId="AcroExch.Document.7">
                  <p:embed/>
                </p:oleObj>
              </mc:Choice>
              <mc:Fallback>
                <p:oleObj name="Acrobat Document" r:id="rId6" imgW="5667119" imgH="801981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80000" y="1233170"/>
                        <a:ext cx="3829050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5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TextBox 29"/>
          <p:cNvSpPr txBox="1"/>
          <p:nvPr/>
        </p:nvSpPr>
        <p:spPr>
          <a:xfrm>
            <a:off x="5910039" y="6308729"/>
            <a:ext cx="184731" cy="2769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endParaRPr lang="zh-CN" altLang="en-US" sz="1200" dirty="0">
              <a:solidFill>
                <a:schemeClr val="accent2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10992000" y="6519058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bg1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817354" y="1769947"/>
            <a:ext cx="91743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通过刚才的学习，我们已经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对混合动力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系统有了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初步认识，下面请各小组进行讨论，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制定混合动力系统动力电池故障的维修方案；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718" y="2684030"/>
            <a:ext cx="52816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"/>
          <p:cNvSpPr txBox="1"/>
          <p:nvPr/>
        </p:nvSpPr>
        <p:spPr>
          <a:xfrm>
            <a:off x="1501580" y="972753"/>
            <a:ext cx="305724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制定任务实施方案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PPT模板\PPT素材\图片素材\3D小人举牌子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" r="1855" b="14063"/>
          <a:stretch>
            <a:fillRect/>
          </a:stretch>
        </p:blipFill>
        <p:spPr bwMode="auto">
          <a:xfrm>
            <a:off x="120000" y="4558378"/>
            <a:ext cx="3224213" cy="2020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847835" y="5313393"/>
            <a:ext cx="1201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800000"/>
                </a:solidFill>
                <a:latin typeface="Cooper Std Black" panose="0208090304030B020404" pitchFamily="18" charset="0"/>
                <a:ea typeface="微软雅黑" panose="020B0503020204020204" pitchFamily="34" charset="-122"/>
              </a:rPr>
              <a:t>Best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800000"/>
                </a:solidFill>
                <a:latin typeface="Cooper Std Black" panose="0208090304030B020404" pitchFamily="18" charset="0"/>
                <a:ea typeface="微软雅黑" panose="020B0503020204020204" pitchFamily="34" charset="-122"/>
              </a:rPr>
              <a:t>Practice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32000" y="1714183"/>
            <a:ext cx="8137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企业标准操作规范：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305724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制定任务实施方案</a:t>
            </a: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36000" y="2176145"/>
            <a:ext cx="8137525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使用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GTS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诊断仪读取故障码；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查阅维修手册；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检查蓄电池模块电压；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检查蓄电池模块通信线路；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检查蓄电池模块通信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线路电压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波形；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5305" y="1716878"/>
            <a:ext cx="7714021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2" eaLnBrk="1" hangingPunct="1"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GTS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读取故障码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20" y="2493000"/>
            <a:ext cx="7109012" cy="3991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111" y="3717000"/>
            <a:ext cx="2208430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TextBox 8"/>
          <p:cNvSpPr txBox="1"/>
          <p:nvPr/>
        </p:nvSpPr>
        <p:spPr>
          <a:xfrm>
            <a:off x="1346640" y="958148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课前准备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0" name="TextBox 38"/>
          <p:cNvSpPr txBox="1"/>
          <p:nvPr/>
        </p:nvSpPr>
        <p:spPr>
          <a:xfrm>
            <a:off x="10992000" y="5873263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bg1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933190"/>
            <a:ext cx="962660" cy="138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5905594" y="5414418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万用表</a:t>
            </a:r>
          </a:p>
        </p:txBody>
      </p:sp>
      <p:sp>
        <p:nvSpPr>
          <p:cNvPr id="15" name="文本框 10"/>
          <p:cNvSpPr txBox="1">
            <a:spLocks noChangeArrowheads="1"/>
          </p:cNvSpPr>
          <p:nvPr/>
        </p:nvSpPr>
        <p:spPr bwMode="auto">
          <a:xfrm>
            <a:off x="5832832" y="352926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防护设备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1"/>
          <p:cNvSpPr txBox="1">
            <a:spLocks noChangeArrowheads="1"/>
          </p:cNvSpPr>
          <p:nvPr/>
        </p:nvSpPr>
        <p:spPr bwMode="auto">
          <a:xfrm>
            <a:off x="9590371" y="3529027"/>
            <a:ext cx="1222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绝缘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7764250" y="3513790"/>
            <a:ext cx="1822321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检测探针</a:t>
            </a:r>
          </a:p>
        </p:txBody>
      </p:sp>
      <p:sp>
        <p:nvSpPr>
          <p:cNvPr id="18" name="文本框 13"/>
          <p:cNvSpPr txBox="1">
            <a:spLocks noChangeArrowheads="1"/>
          </p:cNvSpPr>
          <p:nvPr/>
        </p:nvSpPr>
        <p:spPr bwMode="auto">
          <a:xfrm>
            <a:off x="7445094" y="5457028"/>
            <a:ext cx="1816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GTS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故障诊断仪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85" y="2331085"/>
            <a:ext cx="1071880" cy="100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059940"/>
            <a:ext cx="998855" cy="95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80645" y="5670550"/>
            <a:ext cx="333121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维修手册及电路图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768090" y="1870074"/>
            <a:ext cx="7909560" cy="4280185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54805" y="3202940"/>
            <a:ext cx="835025" cy="2395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工具准备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287645" y="1854835"/>
            <a:ext cx="0" cy="429542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371" y="2297597"/>
            <a:ext cx="1222736" cy="1222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62" y="2589629"/>
            <a:ext cx="3382316" cy="2687122"/>
          </a:xfrm>
          <a:prstGeom prst="rect">
            <a:avLst/>
          </a:prstGeom>
        </p:spPr>
      </p:pic>
      <p:pic>
        <p:nvPicPr>
          <p:cNvPr id="26" name="Picture 4" descr="AlkResGlov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86" y="2238247"/>
            <a:ext cx="1306958" cy="119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1948" y="3959791"/>
            <a:ext cx="1462954" cy="1430872"/>
          </a:xfrm>
          <a:prstGeom prst="rect">
            <a:avLst/>
          </a:prstGeom>
        </p:spPr>
      </p:pic>
      <p:pic>
        <p:nvPicPr>
          <p:cNvPr id="23" name="图片 22" descr="DSC02041.jpg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25264" y="3865838"/>
            <a:ext cx="1195779" cy="1587565"/>
          </a:xfrm>
          <a:prstGeom prst="rect">
            <a:avLst/>
          </a:prstGeom>
        </p:spPr>
      </p:pic>
      <p:sp>
        <p:nvSpPr>
          <p:cNvPr id="24" name="文本框 13"/>
          <p:cNvSpPr txBox="1">
            <a:spLocks noChangeArrowheads="1"/>
          </p:cNvSpPr>
          <p:nvPr/>
        </p:nvSpPr>
        <p:spPr bwMode="auto">
          <a:xfrm>
            <a:off x="9380956" y="5426605"/>
            <a:ext cx="18166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混合动力高压检测系统教学平台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89960" y="2460191"/>
            <a:ext cx="14587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603135" y="1521460"/>
            <a:ext cx="20329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查阅维修手册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79" y="2075458"/>
            <a:ext cx="6648450" cy="4486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8" y="2652551"/>
            <a:ext cx="4978573" cy="3648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603135" y="1521460"/>
            <a:ext cx="28793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测量蓄电池模块电压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93" y="790103"/>
            <a:ext cx="5167078" cy="2880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3428240"/>
            <a:ext cx="3033711" cy="31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358" y="3770575"/>
            <a:ext cx="2453560" cy="2495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00" y="3770575"/>
            <a:ext cx="4351781" cy="2936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椭圆 8"/>
          <p:cNvSpPr/>
          <p:nvPr/>
        </p:nvSpPr>
        <p:spPr>
          <a:xfrm>
            <a:off x="10128000" y="3770575"/>
            <a:ext cx="504000" cy="50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128000" y="5589000"/>
            <a:ext cx="404400" cy="43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2956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通信线路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00" y="1460116"/>
            <a:ext cx="3138259" cy="211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22" y="1460117"/>
            <a:ext cx="3576524" cy="2257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948071"/>
            <a:ext cx="2570440" cy="2422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14" y="3819455"/>
            <a:ext cx="3706101" cy="2638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876" y="3703393"/>
            <a:ext cx="4351781" cy="2936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椭圆 42"/>
          <p:cNvSpPr/>
          <p:nvPr/>
        </p:nvSpPr>
        <p:spPr>
          <a:xfrm>
            <a:off x="10704000" y="5085000"/>
            <a:ext cx="720000" cy="50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677220" y="5085000"/>
            <a:ext cx="586780" cy="50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3469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检查通信线路电压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00" y="3703393"/>
            <a:ext cx="4351781" cy="2936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00" y="679860"/>
            <a:ext cx="5215351" cy="2907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819" y="3911651"/>
            <a:ext cx="2482294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00" y="3943647"/>
            <a:ext cx="2793941" cy="2442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椭圆 13"/>
          <p:cNvSpPr/>
          <p:nvPr/>
        </p:nvSpPr>
        <p:spPr>
          <a:xfrm>
            <a:off x="10344000" y="5085000"/>
            <a:ext cx="720000" cy="50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7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57775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以上结果均正常，更换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蓄电池控制模块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00" y="2582432"/>
            <a:ext cx="6431835" cy="343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>
          <a:xfrm>
            <a:off x="3720000" y="4289796"/>
            <a:ext cx="720000" cy="1011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405" y="4555400"/>
            <a:ext cx="2879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任务总结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5"/>
          <p:cNvGrpSpPr/>
          <p:nvPr/>
        </p:nvGrpSpPr>
        <p:grpSpPr bwMode="auto">
          <a:xfrm>
            <a:off x="4229418" y="4015423"/>
            <a:ext cx="5427662" cy="1590675"/>
            <a:chOff x="6347" y="4235"/>
            <a:chExt cx="8549" cy="2506"/>
          </a:xfrm>
        </p:grpSpPr>
        <p:pic>
          <p:nvPicPr>
            <p:cNvPr id="13" name="图片 17" descr="啊啊啊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" y="4235"/>
              <a:ext cx="5130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文本框 3"/>
            <p:cNvSpPr txBox="1">
              <a:spLocks noChangeArrowheads="1"/>
            </p:cNvSpPr>
            <p:nvPr/>
          </p:nvSpPr>
          <p:spPr bwMode="auto">
            <a:xfrm>
              <a:off x="7735" y="5585"/>
              <a:ext cx="716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rgbClr val="2D65B4"/>
                  </a:solidFill>
                </a:rPr>
                <a:t>http://www.zhttchina.com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35" y="6166"/>
              <a:ext cx="7161" cy="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fontAlgn="auto"/>
              <a:r>
                <a:rPr lang="en-US" altLang="zh-CN" noProof="1">
                  <a:solidFill>
                    <a:schemeClr val="accent1">
                      <a:lumMod val="50000"/>
                    </a:schemeClr>
                  </a:solidFill>
                </a:rPr>
                <a:t>TEL</a:t>
              </a:r>
              <a:r>
                <a:rPr lang="zh-CN" altLang="en-US" noProof="1">
                  <a:solidFill>
                    <a:schemeClr val="accent1">
                      <a:lumMod val="50000"/>
                    </a:schemeClr>
                  </a:solidFill>
                </a:rPr>
                <a:t>：</a:t>
              </a:r>
              <a:r>
                <a:rPr lang="en-US" altLang="zh-CN" noProof="1">
                  <a:solidFill>
                    <a:schemeClr val="accent1">
                      <a:lumMod val="50000"/>
                    </a:schemeClr>
                  </a:solidFill>
                </a:rPr>
                <a:t>025-86800950</a:t>
              </a:r>
            </a:p>
          </p:txBody>
        </p:sp>
      </p:grpSp>
      <p:pic>
        <p:nvPicPr>
          <p:cNvPr id="17" name="内容占位符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15" y="1068705"/>
            <a:ext cx="2183765" cy="2183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>
            <a:spLocks noChangeArrowheads="1"/>
          </p:cNvSpPr>
          <p:nvPr/>
        </p:nvSpPr>
        <p:spPr bwMode="auto">
          <a:xfrm rot="21425700">
            <a:off x="5003800" y="2075815"/>
            <a:ext cx="885190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0795" y="2091055"/>
            <a:ext cx="12212955" cy="3766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795" y="2091055"/>
            <a:ext cx="1481455" cy="376682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048000" y="2372995"/>
            <a:ext cx="2704465" cy="3202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"/>
          <p:cNvSpPr/>
          <p:nvPr/>
        </p:nvSpPr>
        <p:spPr>
          <a:xfrm>
            <a:off x="54805" y="3743326"/>
            <a:ext cx="1415764" cy="461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124"/>
          <p:cNvSpPr txBox="1"/>
          <p:nvPr/>
        </p:nvSpPr>
        <p:spPr>
          <a:xfrm>
            <a:off x="9096560" y="2470014"/>
            <a:ext cx="2624922" cy="26341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6" tIns="45719" rIns="91436" bIns="45719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一辆行驶了六万公里的卡罗拉双擎轿车，车主反映仪表显示屏显示电池系统故障，发动机故障灯点亮，空调不制冷，熄火后发动机舱有异响。针对此故障，我们应该如何维修呢？</a:t>
            </a:r>
          </a:p>
        </p:txBody>
      </p:sp>
      <p:sp>
        <p:nvSpPr>
          <p:cNvPr id="3085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新课导入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3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49" y="2770450"/>
            <a:ext cx="7226065" cy="2280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68745" y="1864830"/>
            <a:ext cx="7263527" cy="30469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根据混合动力轿车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，收集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有关动力电池系统的信息：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卡罗拉双擎动力电池采用什么材料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卡罗拉双擎动力电池组有哪些部分组成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卡罗拉双擎动力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电池组的控制方式有哪些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。。。。。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005000"/>
            <a:ext cx="2872042" cy="235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 descr="般若黑洞 3D小人15.jpg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00" y="1748155"/>
            <a:ext cx="624840" cy="83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89418" y="16967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90" descr="Newsprint"/>
          <p:cNvSpPr>
            <a:spLocks noChangeArrowheads="1"/>
          </p:cNvSpPr>
          <p:nvPr/>
        </p:nvSpPr>
        <p:spPr bwMode="auto">
          <a:xfrm>
            <a:off x="3474000" y="1295400"/>
            <a:ext cx="8382000" cy="5410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7" name="AutoShape 91"/>
          <p:cNvSpPr>
            <a:spLocks noChangeArrowheads="1"/>
          </p:cNvSpPr>
          <p:nvPr/>
        </p:nvSpPr>
        <p:spPr bwMode="auto">
          <a:xfrm>
            <a:off x="5074200" y="1712913"/>
            <a:ext cx="4267200" cy="3011487"/>
          </a:xfrm>
          <a:prstGeom prst="roundRect">
            <a:avLst>
              <a:gd name="adj" fmla="val 7139"/>
            </a:avLst>
          </a:prstGeom>
          <a:gradFill rotWithShape="0">
            <a:gsLst>
              <a:gs pos="0">
                <a:srgbClr val="EAEAEA">
                  <a:alpha val="50000"/>
                </a:srgbClr>
              </a:gs>
              <a:gs pos="100000">
                <a:srgbClr val="CACACA"/>
              </a:gs>
            </a:gsLst>
            <a:lin ang="2700000" scaled="1"/>
          </a:gradFill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8" name="Text Box 92"/>
          <p:cNvSpPr txBox="1">
            <a:spLocks noChangeArrowheads="1"/>
          </p:cNvSpPr>
          <p:nvPr/>
        </p:nvSpPr>
        <p:spPr bwMode="auto">
          <a:xfrm>
            <a:off x="3797850" y="425926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HV</a:t>
            </a:r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电池</a:t>
            </a:r>
          </a:p>
        </p:txBody>
      </p:sp>
      <p:pic>
        <p:nvPicPr>
          <p:cNvPr id="59" name="Picture 93" descr="HVbat_gen_c_c"/>
          <p:cNvPicPr>
            <a:picLocks noChangeAspect="1" noChangeArrowheads="1"/>
          </p:cNvPicPr>
          <p:nvPr/>
        </p:nvPicPr>
        <p:blipFill>
          <a:blip r:embed="rId4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75" y="3810000"/>
            <a:ext cx="12954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 Box 94"/>
          <p:cNvSpPr txBox="1">
            <a:spLocks noChangeArrowheads="1"/>
          </p:cNvSpPr>
          <p:nvPr/>
        </p:nvSpPr>
        <p:spPr bwMode="auto">
          <a:xfrm>
            <a:off x="6293400" y="2257425"/>
            <a:ext cx="1143000" cy="236538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10800" bIns="108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增压转换器</a:t>
            </a:r>
            <a:endParaRPr lang="zh-CN" altLang="en-US" sz="12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Text Box 95"/>
          <p:cNvSpPr txBox="1">
            <a:spLocks noChangeArrowheads="1"/>
          </p:cNvSpPr>
          <p:nvPr/>
        </p:nvSpPr>
        <p:spPr bwMode="auto">
          <a:xfrm>
            <a:off x="8046000" y="2209800"/>
            <a:ext cx="990600" cy="523875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 </a:t>
            </a:r>
            <a:r>
              <a:rPr lang="en-US" altLang="zh-CN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 MG2</a:t>
            </a:r>
            <a:endParaRPr lang="en-US" altLang="zh-CN" sz="5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Text Box 96"/>
          <p:cNvSpPr txBox="1">
            <a:spLocks noChangeArrowheads="1"/>
          </p:cNvSpPr>
          <p:nvPr/>
        </p:nvSpPr>
        <p:spPr bwMode="auto">
          <a:xfrm>
            <a:off x="6171162" y="1408113"/>
            <a:ext cx="2216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带转换器的变频器总成</a:t>
            </a:r>
          </a:p>
        </p:txBody>
      </p:sp>
      <p:pic>
        <p:nvPicPr>
          <p:cNvPr id="63" name="Picture 101" descr="ACcomp_c_c"/>
          <p:cNvPicPr>
            <a:picLocks noChangeAspect="1" noChangeArrowheads="1"/>
          </p:cNvPicPr>
          <p:nvPr/>
        </p:nvPicPr>
        <p:blipFill>
          <a:blip r:embed="rId5">
            <a:lum bright="4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/>
          <a:stretch>
            <a:fillRect/>
          </a:stretch>
        </p:blipFill>
        <p:spPr bwMode="auto">
          <a:xfrm>
            <a:off x="10395500" y="5367338"/>
            <a:ext cx="7747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02" descr="battery"/>
          <p:cNvPicPr>
            <a:picLocks noChangeAspect="1" noChangeArrowheads="1"/>
          </p:cNvPicPr>
          <p:nvPr/>
        </p:nvPicPr>
        <p:blipFill>
          <a:blip r:embed="rId6">
            <a:lum bright="8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25" y="3829050"/>
            <a:ext cx="6635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103"/>
          <p:cNvSpPr txBox="1">
            <a:spLocks noChangeArrowheads="1"/>
          </p:cNvSpPr>
          <p:nvPr/>
        </p:nvSpPr>
        <p:spPr bwMode="auto">
          <a:xfrm>
            <a:off x="10103400" y="4514850"/>
            <a:ext cx="1752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辅助电池</a:t>
            </a:r>
          </a:p>
        </p:txBody>
      </p:sp>
      <p:sp>
        <p:nvSpPr>
          <p:cNvPr id="66" name="Text Box 104"/>
          <p:cNvSpPr txBox="1">
            <a:spLocks noChangeArrowheads="1"/>
          </p:cNvSpPr>
          <p:nvPr/>
        </p:nvSpPr>
        <p:spPr bwMode="auto">
          <a:xfrm>
            <a:off x="9722400" y="5967413"/>
            <a:ext cx="213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带马达的压缩机总成</a:t>
            </a:r>
            <a:r>
              <a:rPr lang="en-US" altLang="zh-CN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带变频器</a:t>
            </a:r>
            <a:r>
              <a:rPr lang="en-US" altLang="zh-CN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67" name="Line 105"/>
          <p:cNvSpPr>
            <a:spLocks noChangeShapeType="1"/>
          </p:cNvSpPr>
          <p:nvPr/>
        </p:nvSpPr>
        <p:spPr bwMode="auto">
          <a:xfrm flipH="1">
            <a:off x="7436400" y="2527300"/>
            <a:ext cx="5969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" name="Line 106"/>
          <p:cNvSpPr>
            <a:spLocks noChangeShapeType="1"/>
          </p:cNvSpPr>
          <p:nvPr/>
        </p:nvSpPr>
        <p:spPr bwMode="auto">
          <a:xfrm flipH="1">
            <a:off x="5379000" y="2514600"/>
            <a:ext cx="914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" name="Line 107"/>
          <p:cNvSpPr>
            <a:spLocks noChangeShapeType="1"/>
          </p:cNvSpPr>
          <p:nvPr/>
        </p:nvSpPr>
        <p:spPr bwMode="auto">
          <a:xfrm flipH="1" flipV="1">
            <a:off x="5379000" y="2509838"/>
            <a:ext cx="0" cy="335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0" name="Line 108"/>
          <p:cNvSpPr>
            <a:spLocks noChangeShapeType="1"/>
          </p:cNvSpPr>
          <p:nvPr/>
        </p:nvSpPr>
        <p:spPr bwMode="auto">
          <a:xfrm flipH="1">
            <a:off x="5379000" y="5867400"/>
            <a:ext cx="5105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1" name="Line 109"/>
          <p:cNvSpPr>
            <a:spLocks noChangeShapeType="1"/>
          </p:cNvSpPr>
          <p:nvPr/>
        </p:nvSpPr>
        <p:spPr bwMode="auto">
          <a:xfrm flipH="1">
            <a:off x="8731800" y="4133850"/>
            <a:ext cx="1905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2" name="Text Box 111"/>
          <p:cNvSpPr txBox="1">
            <a:spLocks noChangeArrowheads="1"/>
          </p:cNvSpPr>
          <p:nvPr/>
        </p:nvSpPr>
        <p:spPr bwMode="auto">
          <a:xfrm>
            <a:off x="8960400" y="5562600"/>
            <a:ext cx="171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i="1">
                <a:solidFill>
                  <a:srgbClr val="FF0000"/>
                </a:solidFill>
              </a:rPr>
              <a:t>DC 201.6V</a:t>
            </a:r>
          </a:p>
        </p:txBody>
      </p:sp>
      <p:sp>
        <p:nvSpPr>
          <p:cNvPr id="73" name="Text Box 112"/>
          <p:cNvSpPr txBox="1">
            <a:spLocks noChangeArrowheads="1"/>
          </p:cNvSpPr>
          <p:nvPr/>
        </p:nvSpPr>
        <p:spPr bwMode="auto">
          <a:xfrm>
            <a:off x="9189000" y="3829050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i="1">
                <a:solidFill>
                  <a:srgbClr val="FF0000"/>
                </a:solidFill>
              </a:rPr>
              <a:t>DC 14 V</a:t>
            </a:r>
          </a:p>
        </p:txBody>
      </p:sp>
      <p:sp>
        <p:nvSpPr>
          <p:cNvPr id="74" name="Text Box 113"/>
          <p:cNvSpPr txBox="1">
            <a:spLocks noChangeArrowheads="1"/>
          </p:cNvSpPr>
          <p:nvPr/>
        </p:nvSpPr>
        <p:spPr bwMode="auto">
          <a:xfrm>
            <a:off x="10027200" y="3314700"/>
            <a:ext cx="1752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混合动力传动桥</a:t>
            </a:r>
          </a:p>
        </p:txBody>
      </p:sp>
      <p:sp>
        <p:nvSpPr>
          <p:cNvPr id="75" name="Line 119"/>
          <p:cNvSpPr>
            <a:spLocks noChangeShapeType="1"/>
          </p:cNvSpPr>
          <p:nvPr/>
        </p:nvSpPr>
        <p:spPr bwMode="auto">
          <a:xfrm flipH="1">
            <a:off x="9112800" y="2514600"/>
            <a:ext cx="762000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" name="Text Box 123"/>
          <p:cNvSpPr txBox="1">
            <a:spLocks noChangeArrowheads="1"/>
          </p:cNvSpPr>
          <p:nvPr/>
        </p:nvSpPr>
        <p:spPr bwMode="auto">
          <a:xfrm>
            <a:off x="9189000" y="213360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i="1">
                <a:solidFill>
                  <a:srgbClr val="0000FF"/>
                </a:solidFill>
              </a:rPr>
              <a:t>AC</a:t>
            </a:r>
          </a:p>
        </p:txBody>
      </p:sp>
      <p:sp>
        <p:nvSpPr>
          <p:cNvPr id="77" name="Text Box 124"/>
          <p:cNvSpPr txBox="1">
            <a:spLocks noChangeArrowheads="1"/>
          </p:cNvSpPr>
          <p:nvPr/>
        </p:nvSpPr>
        <p:spPr bwMode="auto">
          <a:xfrm>
            <a:off x="6293400" y="3886200"/>
            <a:ext cx="2438400" cy="236538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10800" bIns="108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DC-DC </a:t>
            </a:r>
            <a:r>
              <a:rPr lang="zh-CN" altLang="en-US" sz="1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转换器（辅助电池）</a:t>
            </a:r>
            <a:endParaRPr lang="zh-CN" altLang="en-US" sz="5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Text Box 125"/>
          <p:cNvSpPr txBox="1">
            <a:spLocks noChangeArrowheads="1"/>
          </p:cNvSpPr>
          <p:nvPr/>
        </p:nvSpPr>
        <p:spPr bwMode="auto">
          <a:xfrm>
            <a:off x="3474000" y="3505200"/>
            <a:ext cx="171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i="1">
                <a:solidFill>
                  <a:srgbClr val="FF0000"/>
                </a:solidFill>
              </a:rPr>
              <a:t>DC 201.6 V</a:t>
            </a:r>
          </a:p>
        </p:txBody>
      </p:sp>
      <p:sp>
        <p:nvSpPr>
          <p:cNvPr id="79" name="Line 126"/>
          <p:cNvSpPr>
            <a:spLocks noChangeShapeType="1"/>
          </p:cNvSpPr>
          <p:nvPr/>
        </p:nvSpPr>
        <p:spPr bwMode="auto">
          <a:xfrm flipH="1">
            <a:off x="4769400" y="4114800"/>
            <a:ext cx="152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pic>
        <p:nvPicPr>
          <p:cNvPr id="80" name="Picture 130" descr="P410 Cut-w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4" b="41887"/>
          <a:stretch>
            <a:fillRect/>
          </a:stretch>
        </p:blipFill>
        <p:spPr bwMode="auto">
          <a:xfrm>
            <a:off x="9931950" y="1698625"/>
            <a:ext cx="19240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" name="Group 136"/>
          <p:cNvGrpSpPr>
            <a:grpSpLocks/>
          </p:cNvGrpSpPr>
          <p:nvPr/>
        </p:nvGrpSpPr>
        <p:grpSpPr bwMode="auto">
          <a:xfrm>
            <a:off x="5909225" y="3478213"/>
            <a:ext cx="2471737" cy="350837"/>
            <a:chOff x="1836" y="2183"/>
            <a:chExt cx="1557" cy="221"/>
          </a:xfrm>
        </p:grpSpPr>
        <p:sp>
          <p:nvSpPr>
            <p:cNvPr id="82" name="Text Box 128"/>
            <p:cNvSpPr txBox="1">
              <a:spLocks noChangeArrowheads="1"/>
            </p:cNvSpPr>
            <p:nvPr/>
          </p:nvSpPr>
          <p:spPr bwMode="gray">
            <a:xfrm>
              <a:off x="1836" y="2183"/>
              <a:ext cx="1087" cy="21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DC 12 V</a:t>
              </a:r>
              <a:r>
                <a:rPr lang="zh-CN" altLang="en-US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系统充电</a:t>
              </a:r>
            </a:p>
          </p:txBody>
        </p:sp>
        <p:sp>
          <p:nvSpPr>
            <p:cNvPr id="83" name="AutoShape 132"/>
            <p:cNvSpPr>
              <a:spLocks noChangeArrowheads="1"/>
            </p:cNvSpPr>
            <p:nvPr/>
          </p:nvSpPr>
          <p:spPr bwMode="gray">
            <a:xfrm rot="5400000">
              <a:off x="3072" y="2083"/>
              <a:ext cx="218" cy="4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137"/>
          <p:cNvGrpSpPr>
            <a:grpSpLocks/>
          </p:cNvGrpSpPr>
          <p:nvPr/>
        </p:nvGrpSpPr>
        <p:grpSpPr bwMode="auto">
          <a:xfrm>
            <a:off x="6168000" y="5381625"/>
            <a:ext cx="2832100" cy="346075"/>
            <a:chOff x="2097" y="3356"/>
            <a:chExt cx="1784" cy="218"/>
          </a:xfrm>
        </p:grpSpPr>
        <p:sp>
          <p:nvSpPr>
            <p:cNvPr id="85" name="Text Box 131"/>
            <p:cNvSpPr txBox="1">
              <a:spLocks noChangeArrowheads="1"/>
            </p:cNvSpPr>
            <p:nvPr/>
          </p:nvSpPr>
          <p:spPr bwMode="gray">
            <a:xfrm>
              <a:off x="2097" y="3360"/>
              <a:ext cx="1050" cy="213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chemeClr val="bg1"/>
                  </a:solidFill>
                </a:rPr>
                <a:t>驱动</a:t>
              </a:r>
              <a:r>
                <a:rPr lang="en-US" altLang="zh-CN" b="1">
                  <a:solidFill>
                    <a:schemeClr val="bg1"/>
                  </a:solidFill>
                </a:rPr>
                <a:t>A/C</a:t>
              </a:r>
              <a:r>
                <a:rPr lang="zh-CN" altLang="en-US" b="1">
                  <a:solidFill>
                    <a:schemeClr val="bg1"/>
                  </a:solidFill>
                </a:rPr>
                <a:t>压缩机</a:t>
              </a:r>
            </a:p>
          </p:txBody>
        </p:sp>
        <p:sp>
          <p:nvSpPr>
            <p:cNvPr id="86" name="AutoShape 133"/>
            <p:cNvSpPr>
              <a:spLocks noChangeArrowheads="1"/>
            </p:cNvSpPr>
            <p:nvPr/>
          </p:nvSpPr>
          <p:spPr bwMode="gray">
            <a:xfrm rot="5400000">
              <a:off x="3560" y="3253"/>
              <a:ext cx="218" cy="4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135"/>
          <p:cNvGrpSpPr>
            <a:grpSpLocks/>
          </p:cNvGrpSpPr>
          <p:nvPr/>
        </p:nvGrpSpPr>
        <p:grpSpPr bwMode="auto">
          <a:xfrm>
            <a:off x="6158812" y="1817688"/>
            <a:ext cx="1881188" cy="349250"/>
            <a:chOff x="1913" y="1137"/>
            <a:chExt cx="1185" cy="220"/>
          </a:xfrm>
        </p:grpSpPr>
        <p:sp>
          <p:nvSpPr>
            <p:cNvPr id="88" name="Text Box 8"/>
            <p:cNvSpPr txBox="1">
              <a:spLocks noChangeArrowheads="1"/>
            </p:cNvSpPr>
            <p:nvPr/>
          </p:nvSpPr>
          <p:spPr bwMode="gray">
            <a:xfrm>
              <a:off x="1913" y="1137"/>
              <a:ext cx="632" cy="21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车辆行驶</a:t>
              </a:r>
            </a:p>
          </p:txBody>
        </p:sp>
        <p:sp>
          <p:nvSpPr>
            <p:cNvPr id="89" name="AutoShape 134"/>
            <p:cNvSpPr>
              <a:spLocks noChangeArrowheads="1"/>
            </p:cNvSpPr>
            <p:nvPr/>
          </p:nvSpPr>
          <p:spPr bwMode="gray">
            <a:xfrm rot="5400000">
              <a:off x="2880" y="1139"/>
              <a:ext cx="218" cy="218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89418" y="16967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icture 18" descr="power_cable_lo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25" y="2338388"/>
            <a:ext cx="65532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140837" y="1581150"/>
            <a:ext cx="2471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带马达的压缩机总成</a:t>
            </a:r>
          </a:p>
        </p:txBody>
      </p:sp>
      <p:sp>
        <p:nvSpPr>
          <p:cNvPr id="58" name="Rectangle 14"/>
          <p:cNvSpPr>
            <a:spLocks noChangeArrowheads="1"/>
          </p:cNvSpPr>
          <p:nvPr/>
        </p:nvSpPr>
        <p:spPr bwMode="auto">
          <a:xfrm>
            <a:off x="5213862" y="6138863"/>
            <a:ext cx="2216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带转换器的变频器总成</a:t>
            </a:r>
          </a:p>
        </p:txBody>
      </p:sp>
      <p:sp>
        <p:nvSpPr>
          <p:cNvPr id="59" name="Rectangle 15"/>
          <p:cNvSpPr>
            <a:spLocks noChangeArrowheads="1"/>
          </p:cNvSpPr>
          <p:nvPr/>
        </p:nvSpPr>
        <p:spPr bwMode="auto">
          <a:xfrm>
            <a:off x="9744078" y="5613400"/>
            <a:ext cx="8931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电池</a:t>
            </a:r>
          </a:p>
        </p:txBody>
      </p:sp>
      <p:sp>
        <p:nvSpPr>
          <p:cNvPr id="60" name="Rectangle 16"/>
          <p:cNvSpPr>
            <a:spLocks noChangeArrowheads="1"/>
          </p:cNvSpPr>
          <p:nvPr/>
        </p:nvSpPr>
        <p:spPr bwMode="auto">
          <a:xfrm>
            <a:off x="5717100" y="5635625"/>
            <a:ext cx="2922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混合动力传动桥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(MG1, MG2)</a:t>
            </a:r>
          </a:p>
        </p:txBody>
      </p:sp>
      <p:sp>
        <p:nvSpPr>
          <p:cNvPr id="61" name="Rectangle 17"/>
          <p:cNvSpPr>
            <a:spLocks noChangeArrowheads="1"/>
          </p:cNvSpPr>
          <p:nvPr/>
        </p:nvSpPr>
        <p:spPr bwMode="auto">
          <a:xfrm>
            <a:off x="8525387" y="1604963"/>
            <a:ext cx="120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高电压线束</a:t>
            </a:r>
          </a:p>
        </p:txBody>
      </p:sp>
      <p:sp>
        <p:nvSpPr>
          <p:cNvPr id="62" name="Freeform 19"/>
          <p:cNvSpPr>
            <a:spLocks/>
          </p:cNvSpPr>
          <p:nvPr/>
        </p:nvSpPr>
        <p:spPr bwMode="auto">
          <a:xfrm flipH="1">
            <a:off x="7085525" y="1781175"/>
            <a:ext cx="1465262" cy="1576388"/>
          </a:xfrm>
          <a:custGeom>
            <a:avLst/>
            <a:gdLst>
              <a:gd name="T0" fmla="*/ 2147483646 w 720"/>
              <a:gd name="T1" fmla="*/ 2147483646 h 480"/>
              <a:gd name="T2" fmla="*/ 2147483646 w 720"/>
              <a:gd name="T3" fmla="*/ 0 h 480"/>
              <a:gd name="T4" fmla="*/ 0 w 720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480">
                <a:moveTo>
                  <a:pt x="720" y="480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" name="Freeform 20"/>
          <p:cNvSpPr>
            <a:spLocks/>
          </p:cNvSpPr>
          <p:nvPr/>
        </p:nvSpPr>
        <p:spPr bwMode="auto">
          <a:xfrm flipH="1" flipV="1">
            <a:off x="9106412" y="4438650"/>
            <a:ext cx="669925" cy="1320800"/>
          </a:xfrm>
          <a:custGeom>
            <a:avLst/>
            <a:gdLst>
              <a:gd name="T0" fmla="*/ 2147483646 w 720"/>
              <a:gd name="T1" fmla="*/ 2147483646 h 480"/>
              <a:gd name="T2" fmla="*/ 2147483646 w 720"/>
              <a:gd name="T3" fmla="*/ 0 h 480"/>
              <a:gd name="T4" fmla="*/ 0 w 720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480">
                <a:moveTo>
                  <a:pt x="720" y="480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21"/>
          <p:cNvSpPr>
            <a:spLocks/>
          </p:cNvSpPr>
          <p:nvPr/>
        </p:nvSpPr>
        <p:spPr bwMode="auto">
          <a:xfrm flipH="1">
            <a:off x="4610612" y="1771650"/>
            <a:ext cx="785813" cy="1585913"/>
          </a:xfrm>
          <a:custGeom>
            <a:avLst/>
            <a:gdLst>
              <a:gd name="T0" fmla="*/ 2147483646 w 720"/>
              <a:gd name="T1" fmla="*/ 2147483646 h 480"/>
              <a:gd name="T2" fmla="*/ 2147483646 w 720"/>
              <a:gd name="T3" fmla="*/ 0 h 480"/>
              <a:gd name="T4" fmla="*/ 0 w 720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480">
                <a:moveTo>
                  <a:pt x="720" y="480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22"/>
          <p:cNvSpPr>
            <a:spLocks/>
          </p:cNvSpPr>
          <p:nvPr/>
        </p:nvSpPr>
        <p:spPr bwMode="auto">
          <a:xfrm flipH="1" flipV="1">
            <a:off x="4610612" y="4614863"/>
            <a:ext cx="669925" cy="1695450"/>
          </a:xfrm>
          <a:custGeom>
            <a:avLst/>
            <a:gdLst>
              <a:gd name="T0" fmla="*/ 2147483646 w 720"/>
              <a:gd name="T1" fmla="*/ 2147483646 h 480"/>
              <a:gd name="T2" fmla="*/ 2147483646 w 720"/>
              <a:gd name="T3" fmla="*/ 0 h 480"/>
              <a:gd name="T4" fmla="*/ 0 w 720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480">
                <a:moveTo>
                  <a:pt x="720" y="480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23"/>
          <p:cNvSpPr>
            <a:spLocks/>
          </p:cNvSpPr>
          <p:nvPr/>
        </p:nvSpPr>
        <p:spPr bwMode="auto">
          <a:xfrm flipH="1" flipV="1">
            <a:off x="5118612" y="4556125"/>
            <a:ext cx="608013" cy="1203325"/>
          </a:xfrm>
          <a:custGeom>
            <a:avLst/>
            <a:gdLst>
              <a:gd name="T0" fmla="*/ 2147483646 w 720"/>
              <a:gd name="T1" fmla="*/ 2147483646 h 480"/>
              <a:gd name="T2" fmla="*/ 2147483646 w 720"/>
              <a:gd name="T3" fmla="*/ 0 h 480"/>
              <a:gd name="T4" fmla="*/ 0 w 720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480">
                <a:moveTo>
                  <a:pt x="720" y="480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 bwMode="auto">
          <a:xfrm>
            <a:off x="1989418" y="2568527"/>
            <a:ext cx="3384550" cy="1446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提供电源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控制电源开关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漏电控制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电源管理</a:t>
            </a:r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2021045" y="2168417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功用</a:t>
            </a:r>
          </a:p>
        </p:txBody>
      </p:sp>
      <p:sp>
        <p:nvSpPr>
          <p:cNvPr id="15" name="L 形 1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L 形 1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9418" y="16967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00" y="1680953"/>
            <a:ext cx="7097196" cy="3635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72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89025" y="1635693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两个电池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00" y="1835678"/>
            <a:ext cx="6838950" cy="274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4211200" y="4828115"/>
            <a:ext cx="17859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800" b="1"/>
              <a:t>HV</a:t>
            </a:r>
            <a:r>
              <a:rPr lang="zh-CN" altLang="en-US" sz="1800" b="1"/>
              <a:t>电池</a:t>
            </a:r>
          </a:p>
          <a:p>
            <a:pPr algn="ctr" eaLnBrk="1" hangingPunct="1"/>
            <a:r>
              <a:rPr lang="en-US" altLang="zh-CN" sz="1800" b="1"/>
              <a:t>(DC 201.6V)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9746813" y="4818590"/>
            <a:ext cx="13636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辅助电池</a:t>
            </a:r>
          </a:p>
          <a:p>
            <a:pPr algn="ctr" eaLnBrk="1" hangingPunct="1"/>
            <a:r>
              <a:rPr lang="en-US" altLang="zh-CN" sz="1800" b="1"/>
              <a:t>(DC 12V)</a:t>
            </a: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4008000" y="6167965"/>
            <a:ext cx="22050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用于高电压系统</a:t>
            </a:r>
          </a:p>
          <a:p>
            <a:pPr algn="ctr" eaLnBrk="1" hangingPunct="1"/>
            <a:r>
              <a:rPr lang="en-US" altLang="zh-CN" sz="1800" b="1"/>
              <a:t>(MG, A/C</a:t>
            </a:r>
            <a:r>
              <a:rPr lang="zh-CN" altLang="en-US" sz="1800" b="1"/>
              <a:t>压缩机</a:t>
            </a:r>
            <a:r>
              <a:rPr lang="en-US" altLang="zh-CN" sz="1800" b="1"/>
              <a:t>)</a:t>
            </a: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9376925" y="6177490"/>
            <a:ext cx="21336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/>
              <a:t>用于</a:t>
            </a:r>
            <a:r>
              <a:rPr lang="en-US" altLang="zh-CN" sz="1800" b="1"/>
              <a:t>DC 12 V</a:t>
            </a:r>
            <a:r>
              <a:rPr lang="zh-CN" altLang="en-US" sz="1800" b="1"/>
              <a:t>系统</a:t>
            </a:r>
          </a:p>
          <a:p>
            <a:pPr algn="ctr" eaLnBrk="1" hangingPunct="1"/>
            <a:r>
              <a:rPr lang="en-US" altLang="zh-CN" sz="1800" b="1"/>
              <a:t>(ECU, </a:t>
            </a:r>
            <a:r>
              <a:rPr lang="zh-CN" altLang="en-US" sz="1800" b="1"/>
              <a:t>大灯等</a:t>
            </a:r>
            <a:r>
              <a:rPr lang="en-US" altLang="zh-CN" sz="1800" b="1"/>
              <a:t>.)</a:t>
            </a:r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4531875" y="5661553"/>
            <a:ext cx="1143000" cy="422275"/>
          </a:xfrm>
          <a:prstGeom prst="downArrow">
            <a:avLst>
              <a:gd name="adj1" fmla="val 50000"/>
              <a:gd name="adj2" fmla="val 4083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auto">
          <a:xfrm>
            <a:off x="9854763" y="5661553"/>
            <a:ext cx="1143000" cy="422275"/>
          </a:xfrm>
          <a:prstGeom prst="downArrow">
            <a:avLst>
              <a:gd name="adj1" fmla="val 50000"/>
              <a:gd name="adj2" fmla="val 40833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5141475" y="3761315"/>
            <a:ext cx="533400" cy="1066800"/>
          </a:xfrm>
          <a:custGeom>
            <a:avLst/>
            <a:gdLst>
              <a:gd name="T0" fmla="*/ 0 w 720"/>
              <a:gd name="T1" fmla="*/ 2147483646 h 1040"/>
              <a:gd name="T2" fmla="*/ 0 w 720"/>
              <a:gd name="T3" fmla="*/ 2147483646 h 1040"/>
              <a:gd name="T4" fmla="*/ 2147483646 w 720"/>
              <a:gd name="T5" fmla="*/ 0 h 10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40">
                <a:moveTo>
                  <a:pt x="0" y="1040"/>
                </a:moveTo>
                <a:lnTo>
                  <a:pt x="0" y="416"/>
                </a:lnTo>
                <a:lnTo>
                  <a:pt x="72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 flipH="1">
            <a:off x="9884925" y="3272365"/>
            <a:ext cx="581025" cy="1555750"/>
          </a:xfrm>
          <a:custGeom>
            <a:avLst/>
            <a:gdLst>
              <a:gd name="T0" fmla="*/ 0 w 720"/>
              <a:gd name="T1" fmla="*/ 2147483646 h 1040"/>
              <a:gd name="T2" fmla="*/ 0 w 720"/>
              <a:gd name="T3" fmla="*/ 2147483646 h 1040"/>
              <a:gd name="T4" fmla="*/ 2147483646 w 720"/>
              <a:gd name="T5" fmla="*/ 0 h 10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40">
                <a:moveTo>
                  <a:pt x="0" y="1040"/>
                </a:moveTo>
                <a:lnTo>
                  <a:pt x="0" y="416"/>
                </a:lnTo>
                <a:lnTo>
                  <a:pt x="720" y="0"/>
                </a:lnTo>
              </a:path>
            </a:pathLst>
          </a:cu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1505</Words>
  <Application>Microsoft Office PowerPoint</Application>
  <PresentationFormat>宽屏</PresentationFormat>
  <Paragraphs>356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 Unicode MS</vt:lpstr>
      <vt:lpstr>Cooper Std Black</vt:lpstr>
      <vt:lpstr>Franklin Gothic Book</vt:lpstr>
      <vt:lpstr>ＭＳ Ｐゴシック</vt:lpstr>
      <vt:lpstr>黑体</vt:lpstr>
      <vt:lpstr>华文细黑</vt:lpstr>
      <vt:lpstr>华文细黑</vt:lpstr>
      <vt:lpstr>宋体</vt:lpstr>
      <vt:lpstr>微软雅黑</vt:lpstr>
      <vt:lpstr>Arial</vt:lpstr>
      <vt:lpstr>Arial Black</vt:lpstr>
      <vt:lpstr>Calibri</vt:lpstr>
      <vt:lpstr>Calibri Light</vt:lpstr>
      <vt:lpstr>Symbol</vt:lpstr>
      <vt:lpstr>Verdana</vt:lpstr>
      <vt:lpstr>Wingdings</vt:lpstr>
      <vt:lpstr>Office 主题</vt:lpstr>
      <vt:lpstr>Acrobat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黄显祥</cp:lastModifiedBy>
  <cp:revision>619</cp:revision>
  <dcterms:created xsi:type="dcterms:W3CDTF">2016-01-21T08:49:00Z</dcterms:created>
  <dcterms:modified xsi:type="dcterms:W3CDTF">2017-06-25T11:47:10Z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